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36" r:id="rId2"/>
    <p:sldId id="343" r:id="rId3"/>
    <p:sldId id="337" r:id="rId4"/>
    <p:sldId id="338" r:id="rId5"/>
    <p:sldId id="342" r:id="rId6"/>
    <p:sldId id="340" r:id="rId7"/>
    <p:sldId id="350" r:id="rId8"/>
    <p:sldId id="334" r:id="rId9"/>
    <p:sldId id="347" r:id="rId10"/>
    <p:sldId id="349" r:id="rId11"/>
    <p:sldId id="355" r:id="rId12"/>
    <p:sldId id="345" r:id="rId13"/>
    <p:sldId id="351" r:id="rId14"/>
    <p:sldId id="357" r:id="rId15"/>
    <p:sldId id="358" r:id="rId16"/>
    <p:sldId id="361" r:id="rId17"/>
    <p:sldId id="352" r:id="rId18"/>
    <p:sldId id="360" r:id="rId19"/>
    <p:sldId id="366" r:id="rId20"/>
    <p:sldId id="367" r:id="rId21"/>
    <p:sldId id="364" r:id="rId22"/>
    <p:sldId id="365" r:id="rId23"/>
    <p:sldId id="368" r:id="rId24"/>
    <p:sldId id="362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DEE"/>
    <a:srgbClr val="E9E9E9"/>
    <a:srgbClr val="E4E3E1"/>
    <a:srgbClr val="E6E4E5"/>
    <a:srgbClr val="D1D1CF"/>
    <a:srgbClr val="DEDEE0"/>
    <a:srgbClr val="E1E1E2"/>
    <a:srgbClr val="E8E2E2"/>
    <a:srgbClr val="EAEBED"/>
    <a:srgbClr val="EDEDED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28" autoAdjust="0"/>
    <p:restoredTop sz="94259" autoAdjust="0"/>
  </p:normalViewPr>
  <p:slideViewPr>
    <p:cSldViewPr snapToGrid="0" showGuides="1">
      <p:cViewPr varScale="1">
        <p:scale>
          <a:sx n="72" d="100"/>
          <a:sy n="72" d="100"/>
        </p:scale>
        <p:origin x="60" y="5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F77591-11EE-42EF-A262-7AA95326D999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694286-1100-4B1D-82C7-6EBF8051A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729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44428E6-48F8-48FF-A4B7-7E67A9EE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FBA2431C-BDF3-4534-AED0-115F103A4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420173CB-01B9-4295-A804-D7D5973D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1C5FE16-77A0-484E-AEFD-FF537292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9F3DF25-2E65-49D3-8F6F-64AA1109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3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E520652-E714-4A15-826F-1B53C70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1C14771D-DE0A-400C-8C59-8670E31F7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CBEACB7-48C9-4FB8-8D34-7F4C6393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5BD31818-B6CD-47B0-9353-395CC539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D008922-CAE3-4884-AE59-2BC74144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4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A3371B8A-69A6-43D4-8783-6456E335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049DA1AA-3028-44E4-B5B0-C19BF61DC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ED2BCD8D-3E10-4F33-BC43-EACB05C0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3E365BE-78DE-4079-B7F3-706874E9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F0D9E52-1AFA-4482-A474-91FF4C5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83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0DBF82B-6C4A-4F6E-A362-B2BF3BD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DE6E910-43A6-49D6-A1B5-99E3B0C27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F0DB3AC-66C4-4244-9CE9-54D71AA5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992C886-882E-440B-806C-B06DE508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A9323D2-1426-48F9-A93B-729E72E2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42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153C500-C8D9-4EBC-AC73-9F7D65F0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4E56CD17-259A-42E8-B64F-04C51B7C1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CE976CE5-8C59-42A2-A597-465DEAC8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742312C6-1DCE-41BC-B5FA-FCFF5BE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64339A5-69DC-4256-84CA-F160D48E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82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CF37A4D-E01E-45A7-B166-73EE7826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A70D6757-7DA6-452C-9903-7536978F1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23DCC3C8-286B-4184-8752-32BC3B116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7ECA751A-C45B-42C8-893F-826B22E7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9F77210C-0EDE-42F3-A19F-12B3884B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3215D590-E2D2-480C-AF73-67D855C5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0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1E3AF97-024B-4EF1-B5B6-2E362F07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2B41334B-2AA0-4E32-9445-B691EAB28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BDB62D6F-224F-4433-9752-11A255D3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DD04EE0E-6C7E-4160-86AA-136E97F9F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1B390FB9-7573-4784-A2A4-EDF1B3C59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F464B30B-9C6A-4C96-8DB5-BCE9A09F7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16A11AC4-2315-46FE-81A4-FE4B8434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DC2D39CB-CB92-40B8-9B0C-3FBBBDF9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89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0E32E25-F5B3-41EE-BD3B-6965721B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0CFE1863-7C02-424B-AF80-CDB39671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2F99FB34-90A4-44A0-9CF8-F0BC0FE4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56375702-4955-406C-919C-D35A1B8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06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D76E1BA2-3103-4DB2-AAEB-ED1BAE45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505D5A54-85CA-45E5-9801-A3F15EEF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A812AF2F-D0EC-4C7E-8979-4C17E3F4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1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C03A167-5C7C-4CD2-A3E4-B6F94583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5421CEB6-C525-4AEB-BB3E-B13156901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69296C9A-4472-4D30-BFAE-60CB397B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F44E3F16-D603-4838-BA1C-0C9EEDE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F48873C6-9D3A-4C62-9D46-88E6BAAB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79A9C646-865F-49F4-8BDD-FB9A4DE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919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5F258A6-5AAD-4F1F-976F-EDB5FF72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D2F4441E-0165-42AA-88F8-E53C4BAA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5AFCA1E8-0D3C-4590-82E2-D018D6E61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0A674557-7FD9-416C-A8B5-FA6C4B55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9C4A215C-B55F-4988-B45B-7667E8C7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82FF3B86-5A48-411F-8090-830140A6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098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B9DF84FF-C412-430B-963A-695AABF7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45EE7982-A999-4B0A-85F1-A0D5C5503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3F48EB6A-F091-464F-A783-1AE546A56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E467A-4026-4A8D-97BF-715EF7FA6491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531D2C7-63D5-4319-952D-A6F8404F4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739517A-02D4-4037-9427-974339FE7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4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0F7740A3-8F8A-0DC0-2CC8-EDF64B2D0ED2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2265AD7-B1CE-AE8C-8074-CE4ED76E557F}"/>
              </a:ext>
            </a:extLst>
          </p:cNvPr>
          <p:cNvSpPr txBox="1"/>
          <p:nvPr/>
        </p:nvSpPr>
        <p:spPr>
          <a:xfrm>
            <a:off x="575396" y="345588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accent4"/>
                </a:solidFill>
              </a:rPr>
              <a:t>Difficulty</a:t>
            </a:r>
          </a:p>
          <a:p>
            <a:endParaRPr lang="ko-KR" altLang="en-US">
              <a:solidFill>
                <a:schemeClr val="accent4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51B4D7-5D2C-AF99-B3BE-F6EB81B18073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73084" y="1330036"/>
            <a:ext cx="1023296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목표</a:t>
            </a:r>
            <a:r>
              <a:rPr lang="en-US" altLang="ko-KR" smtClean="0"/>
              <a:t>: </a:t>
            </a:r>
            <a:r>
              <a:rPr lang="ko-KR" altLang="en-US" smtClean="0"/>
              <a:t>사진에서 진단서 텍스트 데이터를 추출</a:t>
            </a:r>
            <a:r>
              <a:rPr lang="en-US" altLang="ko-KR" smtClean="0"/>
              <a:t>.</a:t>
            </a:r>
          </a:p>
          <a:p>
            <a:r>
              <a:rPr lang="ko-KR" altLang="en-US" smtClean="0"/>
              <a:t>문제점</a:t>
            </a:r>
            <a:r>
              <a:rPr lang="en-US" altLang="ko-KR" smtClean="0"/>
              <a:t>: </a:t>
            </a:r>
            <a:r>
              <a:rPr lang="ko-KR" altLang="en-US" err="1" smtClean="0"/>
              <a:t>테서렉트를</a:t>
            </a:r>
            <a:r>
              <a:rPr lang="ko-KR" altLang="en-US" smtClean="0"/>
              <a:t> 비롯한 여러 패키지를 사용해도 텍스트 검출의 결과가 만족스럽지 않음</a:t>
            </a:r>
            <a:endParaRPr lang="en-US" altLang="ko-KR" smtClean="0"/>
          </a:p>
          <a:p>
            <a:endParaRPr lang="en-US" altLang="ko-KR"/>
          </a:p>
          <a:p>
            <a:r>
              <a:rPr lang="ko-KR" altLang="en-US" smtClean="0"/>
              <a:t>개발방향</a:t>
            </a:r>
            <a:r>
              <a:rPr lang="en-US" altLang="ko-KR" smtClean="0"/>
              <a:t>: </a:t>
            </a:r>
            <a:r>
              <a:rPr lang="ko-KR" altLang="en-US" smtClean="0"/>
              <a:t>이미지 </a:t>
            </a:r>
            <a:r>
              <a:rPr lang="ko-KR" altLang="en-US" err="1" smtClean="0"/>
              <a:t>프리프로세싱을</a:t>
            </a:r>
            <a:r>
              <a:rPr lang="ko-KR" altLang="en-US" smtClean="0"/>
              <a:t> 통해 더 나은 결과를 도출할 수 있도록 개발하며 다음 상황으로 가정함</a:t>
            </a:r>
            <a:endParaRPr lang="en-US" altLang="ko-KR" smtClean="0"/>
          </a:p>
          <a:p>
            <a:endParaRPr lang="en-US" altLang="ko-KR"/>
          </a:p>
          <a:p>
            <a:pPr marL="342900" indent="-342900">
              <a:buAutoNum type="arabicPeriod"/>
            </a:pPr>
            <a:r>
              <a:rPr lang="ko-KR" altLang="en-US"/>
              <a:t>우선 진단서와 잡다한 배경을 구분해야 하며 일반적인 경우 다음 상황의 규칙이 지켜질 것임</a:t>
            </a:r>
          </a:p>
          <a:p>
            <a:pPr marL="800100" lvl="1" indent="-342900">
              <a:buAutoNum type="arabicPeriod"/>
            </a:pPr>
            <a:r>
              <a:rPr lang="ko-KR" altLang="en-US" smtClean="0"/>
              <a:t>사진을 </a:t>
            </a:r>
            <a:r>
              <a:rPr lang="ko-KR" altLang="en-US"/>
              <a:t>찍는 과정에서 진단서는 사진에서 가장 앞의 위치해 있을 것임</a:t>
            </a:r>
            <a:r>
              <a:rPr lang="en-US" altLang="ko-KR"/>
              <a:t>(</a:t>
            </a:r>
            <a:r>
              <a:rPr lang="ko-KR" altLang="en-US"/>
              <a:t>찍으려는 대상보다 앞의 위치에 무언가 존재하는 경우는 거의 없기 때문</a:t>
            </a:r>
            <a:r>
              <a:rPr lang="en-US" altLang="ko-KR"/>
              <a:t>)</a:t>
            </a:r>
          </a:p>
          <a:p>
            <a:pPr marL="800100" lvl="1" indent="-342900">
              <a:buAutoNum type="arabicPeriod"/>
            </a:pPr>
            <a:r>
              <a:rPr lang="ko-KR" altLang="en-US"/>
              <a:t>진단서는 </a:t>
            </a:r>
            <a:r>
              <a:rPr lang="ko-KR" altLang="en-US" err="1"/>
              <a:t>표쥰</a:t>
            </a:r>
            <a:r>
              <a:rPr lang="ko-KR" altLang="en-US"/>
              <a:t> 규격을 따른다고 </a:t>
            </a:r>
            <a:r>
              <a:rPr lang="ko-KR" altLang="en-US" smtClean="0"/>
              <a:t>가정함</a:t>
            </a:r>
            <a:endParaRPr lang="en-US" altLang="ko-KR" smtClean="0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43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0F7740A3-8F8A-0DC0-2CC8-EDF64B2D0ED2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2265AD7-B1CE-AE8C-8074-CE4ED76E557F}"/>
              </a:ext>
            </a:extLst>
          </p:cNvPr>
          <p:cNvSpPr txBox="1"/>
          <p:nvPr/>
        </p:nvSpPr>
        <p:spPr>
          <a:xfrm>
            <a:off x="575396" y="345588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accent4"/>
                </a:solidFill>
              </a:rPr>
              <a:t>Difficulty</a:t>
            </a:r>
          </a:p>
          <a:p>
            <a:endParaRPr lang="ko-KR" altLang="en-US">
              <a:solidFill>
                <a:schemeClr val="accent4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51B4D7-5D2C-AF99-B3BE-F6EB81B18073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144C04D6-92A7-141D-A16E-65427B348779}"/>
              </a:ext>
            </a:extLst>
          </p:cNvPr>
          <p:cNvSpPr/>
          <p:nvPr/>
        </p:nvSpPr>
        <p:spPr>
          <a:xfrm>
            <a:off x="483414" y="714920"/>
            <a:ext cx="4286751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000" b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Bad Case </a:t>
            </a:r>
            <a:r>
              <a:rPr lang="en-US" altLang="ko-KR" sz="3000" b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Other Object</a:t>
            </a:r>
            <a:endParaRPr lang="en-US" altLang="ko-KR" sz="3000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5171"/>
            <a:ext cx="4066041" cy="546282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6041" y="1395171"/>
            <a:ext cx="4148515" cy="547282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8203" y="1385180"/>
            <a:ext cx="4113797" cy="547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420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0F7740A3-8F8A-0DC0-2CC8-EDF64B2D0ED2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2265AD7-B1CE-AE8C-8074-CE4ED76E557F}"/>
              </a:ext>
            </a:extLst>
          </p:cNvPr>
          <p:cNvSpPr txBox="1"/>
          <p:nvPr/>
        </p:nvSpPr>
        <p:spPr>
          <a:xfrm>
            <a:off x="575396" y="345588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accent4"/>
                </a:solidFill>
              </a:rPr>
              <a:t>Difficulty</a:t>
            </a:r>
          </a:p>
          <a:p>
            <a:endParaRPr lang="ko-KR" altLang="en-US">
              <a:solidFill>
                <a:schemeClr val="accent4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51B4D7-5D2C-AF99-B3BE-F6EB81B18073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144C04D6-92A7-141D-A16E-65427B348779}"/>
              </a:ext>
            </a:extLst>
          </p:cNvPr>
          <p:cNvSpPr/>
          <p:nvPr/>
        </p:nvSpPr>
        <p:spPr>
          <a:xfrm>
            <a:off x="483414" y="714920"/>
            <a:ext cx="4286751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000" b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Bad Case </a:t>
            </a:r>
            <a:r>
              <a:rPr lang="en-US" altLang="ko-KR" sz="3000" b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Other Object</a:t>
            </a:r>
            <a:endParaRPr lang="en-US" altLang="ko-KR" sz="3000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8188" y="1867635"/>
            <a:ext cx="3796216" cy="499036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4402" y="1867634"/>
            <a:ext cx="3837598" cy="499036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577" y="1867633"/>
            <a:ext cx="3841613" cy="499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89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800" y="1310640"/>
            <a:ext cx="7284720" cy="1449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동물 소유자</a:t>
            </a:r>
          </a:p>
          <a:p>
            <a:r>
              <a:rPr lang="en-US" altLang="ko-KR"/>
              <a:t>(</a:t>
            </a:r>
            <a:r>
              <a:rPr lang="ko-KR" altLang="en-US"/>
              <a:t>관리인</a:t>
            </a:r>
            <a:r>
              <a:rPr lang="en-US" altLang="ko-KR"/>
              <a:t>)</a:t>
            </a:r>
          </a:p>
          <a:p>
            <a:endParaRPr lang="en-US" altLang="ko-KR"/>
          </a:p>
          <a:p>
            <a:r>
              <a:rPr lang="ko-KR" altLang="en-US"/>
              <a:t>성명 박지민</a:t>
            </a:r>
          </a:p>
          <a:p>
            <a:endParaRPr lang="ko-KR" altLang="en-US"/>
          </a:p>
          <a:p>
            <a:r>
              <a:rPr lang="ko-KR" altLang="en-US"/>
              <a:t>주소 부산광역시 해운대구 </a:t>
            </a:r>
            <a:r>
              <a:rPr lang="ko-KR" altLang="en-US" err="1"/>
              <a:t>해번로</a:t>
            </a:r>
            <a:r>
              <a:rPr lang="ko-KR" altLang="en-US"/>
              <a:t> </a:t>
            </a:r>
            <a:r>
              <a:rPr lang="en-US" altLang="ko-KR"/>
              <a:t>456</a:t>
            </a:r>
          </a:p>
          <a:p>
            <a:endParaRPr lang="en-US" altLang="ko-KR"/>
          </a:p>
          <a:p>
            <a:r>
              <a:rPr lang="en-US" altLang="ko-KR"/>
              <a:t>_ </a:t>
            </a:r>
            <a:r>
              <a:rPr lang="ko-KR" altLang="en-US"/>
              <a:t>사육장소     부산광역시 해운대구 반려                         </a:t>
            </a:r>
            <a:r>
              <a:rPr lang="en-US" altLang="ko-KR"/>
              <a:t>1</a:t>
            </a:r>
          </a:p>
          <a:p>
            <a:r>
              <a:rPr lang="ko-KR" altLang="en-US"/>
              <a:t>앤     종류 고양이              러시안           </a:t>
            </a:r>
            <a:r>
              <a:rPr lang="en-US" altLang="ko-KR"/>
              <a:t>2000</a:t>
            </a:r>
          </a:p>
          <a:p>
            <a:r>
              <a:rPr lang="ko-KR" altLang="en-US"/>
              <a:t>동물명</a:t>
            </a:r>
            <a:r>
              <a:rPr lang="en-US" altLang="ko-KR"/>
              <a:t>(</a:t>
            </a:r>
            <a:r>
              <a:rPr lang="ko-KR" altLang="en-US"/>
              <a:t>동물등록번호</a:t>
            </a:r>
            <a:r>
              <a:rPr lang="en-US" altLang="ko-KR"/>
              <a:t>) </a:t>
            </a:r>
            <a:r>
              <a:rPr lang="ko-KR" altLang="en-US"/>
              <a:t>미니           암컷</a:t>
            </a:r>
          </a:p>
          <a:p>
            <a:r>
              <a:rPr lang="ko-KR" altLang="en-US"/>
              <a:t>동물의 표시 </a:t>
            </a:r>
            <a:r>
              <a:rPr lang="en-US" altLang="ko-KR"/>
              <a:t>| (987654321098765)</a:t>
            </a:r>
          </a:p>
          <a:p>
            <a:r>
              <a:rPr lang="ko-KR" altLang="en-US"/>
              <a:t>연령 </a:t>
            </a:r>
            <a:r>
              <a:rPr lang="en-US" altLang="ko-KR"/>
              <a:t>4</a:t>
            </a:r>
            <a:r>
              <a:rPr lang="ko-KR" altLang="en-US"/>
              <a:t>세            모색 회색 </a:t>
            </a:r>
            <a:r>
              <a:rPr lang="ko-KR" altLang="en-US" err="1"/>
              <a:t>ㆍ</a:t>
            </a:r>
            <a:endParaRPr lang="ko-KR" altLang="en-US"/>
          </a:p>
          <a:p>
            <a:r>
              <a:rPr lang="ko-KR" altLang="en-US"/>
              <a:t>특징 오른쪽 발에 흰 반점 있음</a:t>
            </a:r>
          </a:p>
          <a:p>
            <a:r>
              <a:rPr lang="ko-KR" altLang="en-US"/>
              <a:t>병명             </a:t>
            </a:r>
            <a:r>
              <a:rPr lang="en-US" altLang="ko-KR"/>
              <a:t>0                   </a:t>
            </a:r>
            <a:r>
              <a:rPr lang="ko-KR" altLang="en-US"/>
              <a:t>호</a:t>
            </a:r>
          </a:p>
          <a:p>
            <a:r>
              <a:rPr lang="ko-KR" altLang="en-US"/>
              <a:t>임상적 주정 </a:t>
            </a:r>
            <a:r>
              <a:rPr lang="en-US" altLang="ko-KR"/>
              <a:t>(7 )</a:t>
            </a:r>
          </a:p>
          <a:p>
            <a:r>
              <a:rPr lang="ko-KR" altLang="en-US"/>
              <a:t>최종 진단 </a:t>
            </a:r>
            <a:r>
              <a:rPr lang="en-US" altLang="ko-KR"/>
              <a:t>()</a:t>
            </a:r>
          </a:p>
          <a:p>
            <a:r>
              <a:rPr lang="ko-KR" altLang="en-US"/>
              <a:t>발병 연월일 </a:t>
            </a:r>
            <a:r>
              <a:rPr lang="ko-KR" altLang="en-US" err="1"/>
              <a:t>ㅣ</a:t>
            </a:r>
            <a:r>
              <a:rPr lang="en-US" altLang="ko-KR"/>
              <a:t>2024</a:t>
            </a:r>
            <a:r>
              <a:rPr lang="ko-KR" altLang="en-US"/>
              <a:t>년 </a:t>
            </a:r>
            <a:r>
              <a:rPr lang="en-US" altLang="ko-KR"/>
              <a:t>6</a:t>
            </a:r>
            <a:r>
              <a:rPr lang="ko-KR" altLang="en-US"/>
              <a:t>월 </a:t>
            </a:r>
            <a:r>
              <a:rPr lang="en-US" altLang="ko-KR"/>
              <a:t>15</a:t>
            </a:r>
            <a:r>
              <a:rPr lang="ko-KR" altLang="en-US"/>
              <a:t>일</a:t>
            </a:r>
          </a:p>
          <a:p>
            <a:endParaRPr lang="ko-KR" altLang="en-US"/>
          </a:p>
          <a:p>
            <a:r>
              <a:rPr lang="en-US" altLang="ko-KR"/>
              <a:t>2024</a:t>
            </a:r>
            <a:r>
              <a:rPr lang="ko-KR" altLang="en-US"/>
              <a:t>년 </a:t>
            </a:r>
            <a:r>
              <a:rPr lang="en-US" altLang="ko-KR"/>
              <a:t>9</a:t>
            </a:r>
            <a:r>
              <a:rPr lang="ko-KR" altLang="en-US"/>
              <a:t>월 </a:t>
            </a:r>
            <a:r>
              <a:rPr lang="en-US" altLang="ko-KR"/>
              <a:t>20</a:t>
            </a:r>
            <a:r>
              <a:rPr lang="ko-KR" altLang="en-US"/>
              <a:t>일</a:t>
            </a:r>
          </a:p>
          <a:p>
            <a:endParaRPr lang="ko-KR" altLang="en-US"/>
          </a:p>
          <a:p>
            <a:r>
              <a:rPr lang="ko-KR" altLang="en-US"/>
              <a:t>기침</a:t>
            </a:r>
            <a:r>
              <a:rPr lang="en-US" altLang="ko-KR"/>
              <a:t>, </a:t>
            </a:r>
            <a:r>
              <a:rPr lang="ko-KR" altLang="en-US"/>
              <a:t>호흡 곤란</a:t>
            </a:r>
          </a:p>
          <a:p>
            <a:endParaRPr lang="ko-KR" altLang="en-US"/>
          </a:p>
          <a:p>
            <a:r>
              <a:rPr lang="ko-KR" altLang="en-US"/>
              <a:t>항생제 처방 및 산소 요법</a:t>
            </a:r>
          </a:p>
          <a:p>
            <a:endParaRPr lang="ko-KR" altLang="en-US"/>
          </a:p>
          <a:p>
            <a:r>
              <a:rPr lang="ko-KR" altLang="en-US"/>
              <a:t>치료명칭</a:t>
            </a:r>
          </a:p>
          <a:p>
            <a:r>
              <a:rPr lang="ko-KR" altLang="en-US"/>
              <a:t>입원*퇴원일     </a:t>
            </a:r>
            <a:r>
              <a:rPr lang="en-US" altLang="ko-KR"/>
              <a:t>2024</a:t>
            </a:r>
            <a:r>
              <a:rPr lang="ko-KR" altLang="en-US"/>
              <a:t>년 </a:t>
            </a:r>
            <a:r>
              <a:rPr lang="en-US" altLang="ko-KR"/>
              <a:t>9</a:t>
            </a:r>
            <a:r>
              <a:rPr lang="ko-KR" altLang="en-US"/>
              <a:t>월 </a:t>
            </a:r>
            <a:r>
              <a:rPr lang="en-US" altLang="ko-KR"/>
              <a:t>21</a:t>
            </a:r>
            <a:r>
              <a:rPr lang="ko-KR" altLang="en-US"/>
              <a:t>일 </a:t>
            </a:r>
            <a:r>
              <a:rPr lang="en-US" altLang="ko-KR"/>
              <a:t>~ 2024</a:t>
            </a:r>
            <a:r>
              <a:rPr lang="ko-KR" altLang="en-US"/>
              <a:t>년 </a:t>
            </a:r>
            <a:r>
              <a:rPr lang="en-US" altLang="ko-KR"/>
              <a:t>9</a:t>
            </a:r>
            <a:r>
              <a:rPr lang="ko-KR" altLang="en-US"/>
              <a:t>월 </a:t>
            </a:r>
            <a:r>
              <a:rPr lang="en-US" altLang="ko-KR"/>
              <a:t>25</a:t>
            </a:r>
            <a:r>
              <a:rPr lang="ko-KR" altLang="en-US"/>
              <a:t>일</a:t>
            </a:r>
          </a:p>
          <a:p>
            <a:r>
              <a:rPr lang="ko-KR" altLang="en-US"/>
              <a:t>예후 소견   상태 호전 중</a:t>
            </a:r>
            <a:r>
              <a:rPr lang="en-US" altLang="ko-KR"/>
              <a:t>, </a:t>
            </a:r>
            <a:r>
              <a:rPr lang="ko-KR" altLang="en-US"/>
              <a:t>지속적인 경과 관찰 필요</a:t>
            </a:r>
          </a:p>
          <a:p>
            <a:r>
              <a:rPr lang="ko-KR" altLang="en-US"/>
              <a:t>그 밖의 사항    혈액 검사 결과 정상</a:t>
            </a:r>
          </a:p>
          <a:p>
            <a:endParaRPr lang="ko-KR" altLang="en-US"/>
          </a:p>
          <a:p>
            <a:r>
              <a:rPr lang="en-US" altLang="ko-KR"/>
              <a:t>1</a:t>
            </a:r>
          </a:p>
          <a:p>
            <a:endParaRPr lang="en-US" altLang="ko-KR"/>
          </a:p>
          <a:p>
            <a:r>
              <a:rPr lang="en-US" altLang="ko-KR"/>
              <a:t>'</a:t>
            </a:r>
            <a:r>
              <a:rPr lang="ko-KR" altLang="en-US"/>
              <a:t>수의사법</a:t>
            </a:r>
            <a:r>
              <a:rPr lang="en-US" altLang="ko-KR"/>
              <a:t>] </a:t>
            </a:r>
            <a:r>
              <a:rPr lang="ko-KR" altLang="en-US"/>
              <a:t>제 </a:t>
            </a:r>
            <a:r>
              <a:rPr lang="en-US" altLang="ko-KR"/>
              <a:t>12</a:t>
            </a:r>
            <a:r>
              <a:rPr lang="ko-KR" altLang="en-US"/>
              <a:t>조 및 같은 법 시행규칙 제 조에 따라 위와 같이 증명합니다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en-US" altLang="ko-KR"/>
              <a:t>-</a:t>
            </a:r>
            <a:r>
              <a:rPr lang="ko-KR" altLang="en-US"/>
              <a:t>병명</a:t>
            </a:r>
            <a:r>
              <a:rPr lang="en-US" altLang="ko-KR"/>
              <a:t>"</a:t>
            </a:r>
            <a:r>
              <a:rPr lang="ko-KR" altLang="en-US" err="1"/>
              <a:t>란에는</a:t>
            </a:r>
            <a:r>
              <a:rPr lang="ko-KR" altLang="en-US"/>
              <a:t> “임상적 주정</a:t>
            </a:r>
            <a:r>
              <a:rPr lang="en-US" altLang="ko-KR"/>
              <a:t>"</a:t>
            </a:r>
            <a:r>
              <a:rPr lang="ko-KR" altLang="en-US"/>
              <a:t>과 </a:t>
            </a:r>
            <a:r>
              <a:rPr lang="en-US" altLang="ko-KR"/>
              <a:t>'</a:t>
            </a:r>
            <a:r>
              <a:rPr lang="ko-KR" altLang="en-US"/>
              <a:t>최종진단</a:t>
            </a:r>
            <a:r>
              <a:rPr lang="en-US" altLang="ko-KR"/>
              <a:t>" </a:t>
            </a:r>
            <a:r>
              <a:rPr lang="ko-KR" altLang="en-US"/>
              <a:t>중 택일하여 </a:t>
            </a:r>
            <a:r>
              <a:rPr lang="en-US" altLang="ko-KR"/>
              <a:t>[ ]</a:t>
            </a:r>
            <a:r>
              <a:rPr lang="ko-KR" altLang="en-US"/>
              <a:t>에 표시를 하고</a:t>
            </a:r>
            <a:r>
              <a:rPr lang="en-US" altLang="ko-KR"/>
              <a:t>, </a:t>
            </a:r>
            <a:r>
              <a:rPr lang="ko-KR" altLang="en-US" err="1"/>
              <a:t>질병명은</a:t>
            </a:r>
            <a:r>
              <a:rPr lang="ko-KR" altLang="en-US"/>
              <a:t> 한글로 적되 영어로 적을 경우     </a:t>
            </a:r>
          </a:p>
          <a:p>
            <a:endParaRPr lang="ko-KR" altLang="en-US"/>
          </a:p>
          <a:p>
            <a:r>
              <a:rPr lang="ko-KR" altLang="en-US"/>
              <a:t>에는 한글을 함께</a:t>
            </a:r>
          </a:p>
          <a:p>
            <a:endParaRPr lang="ko-KR" altLang="en-US"/>
          </a:p>
          <a:p>
            <a:r>
              <a:rPr lang="ko-KR" altLang="en-US"/>
              <a:t>적습니다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영상 검사결과는 동물소유자가 다른 동물병원에서 진료를 받은 경우에 해당 동물병원의 </a:t>
            </a:r>
            <a:r>
              <a:rPr lang="ko-KR" altLang="en-US" err="1"/>
              <a:t>개설자</a:t>
            </a:r>
            <a:r>
              <a:rPr lang="en-US" altLang="ko-KR"/>
              <a:t>(</a:t>
            </a:r>
            <a:r>
              <a:rPr lang="ko-KR" altLang="en-US" err="1"/>
              <a:t>수의샤</a:t>
            </a:r>
            <a:r>
              <a:rPr lang="en-US" altLang="ko-KR"/>
              <a:t>)</a:t>
            </a:r>
            <a:r>
              <a:rPr lang="ko-KR" altLang="en-US"/>
              <a:t>에게만 직접</a:t>
            </a:r>
          </a:p>
          <a:p>
            <a:r>
              <a:rPr lang="ko-KR" altLang="en-US"/>
              <a:t>제공할 목적으로 동물병원간 정보통신매체로 전달할 수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en-US" altLang="ko-KR"/>
              <a:t>2024</a:t>
            </a:r>
            <a:r>
              <a:rPr lang="ko-KR" altLang="en-US"/>
              <a:t>년               </a:t>
            </a:r>
            <a:r>
              <a:rPr lang="en-US" altLang="ko-KR"/>
              <a:t>'09</a:t>
            </a:r>
            <a:r>
              <a:rPr lang="ko-KR" altLang="en-US"/>
              <a:t>월                  </a:t>
            </a:r>
            <a:r>
              <a:rPr lang="en-US" altLang="ko-KR"/>
              <a:t>14</a:t>
            </a:r>
            <a:r>
              <a:rPr lang="ko-KR" altLang="en-US"/>
              <a:t>월</a:t>
            </a:r>
          </a:p>
          <a:p>
            <a:endParaRPr lang="ko-KR" altLang="en-US"/>
          </a:p>
          <a:p>
            <a:r>
              <a:rPr lang="ko-KR" altLang="en-US"/>
              <a:t>동물병원 명창</a:t>
            </a:r>
            <a:r>
              <a:rPr lang="en-US" altLang="ko-KR"/>
              <a:t>:</a:t>
            </a:r>
            <a:r>
              <a:rPr lang="ko-KR" altLang="en-US"/>
              <a:t>부산동물병원</a:t>
            </a:r>
          </a:p>
          <a:p>
            <a:r>
              <a:rPr lang="ko-KR" altLang="en-US"/>
              <a:t>동물병원 주소</a:t>
            </a:r>
            <a:r>
              <a:rPr lang="en-US" altLang="ko-KR"/>
              <a:t>: </a:t>
            </a:r>
            <a:r>
              <a:rPr lang="ko-KR" altLang="en-US"/>
              <a:t>부산광역시 해운대구 해운대로 </a:t>
            </a:r>
            <a:r>
              <a:rPr lang="en-US" altLang="ko-KR"/>
              <a:t>789 (</a:t>
            </a:r>
            <a:r>
              <a:rPr lang="ko-KR" altLang="en-US"/>
              <a:t>전화번호</a:t>
            </a:r>
            <a:r>
              <a:rPr lang="en-US" altLang="ko-KR"/>
              <a:t>: 051-1234-5678)(</a:t>
            </a:r>
            <a:r>
              <a:rPr lang="ko-KR" altLang="en-US"/>
              <a:t>전화번호 </a:t>
            </a:r>
            <a:r>
              <a:rPr lang="en-US" altLang="ko-KR"/>
              <a:t>051-1234-5678)</a:t>
            </a:r>
          </a:p>
          <a:p>
            <a:endParaRPr lang="en-US" altLang="ko-KR"/>
          </a:p>
          <a:p>
            <a:r>
              <a:rPr lang="ko-KR" altLang="en-US"/>
              <a:t>수의사 면허번호</a:t>
            </a:r>
            <a:r>
              <a:rPr lang="en-US" altLang="ko-KR"/>
              <a:t>: </a:t>
            </a:r>
            <a:r>
              <a:rPr lang="ko-KR" altLang="en-US"/>
              <a:t>제</a:t>
            </a:r>
            <a:r>
              <a:rPr lang="en-US" altLang="ko-KR"/>
              <a:t>67890</a:t>
            </a:r>
            <a:r>
              <a:rPr lang="ko-KR" altLang="en-US"/>
              <a:t>호 수의사 성명 민강현 </a:t>
            </a:r>
            <a:r>
              <a:rPr lang="en-US" altLang="ko-KR"/>
              <a:t>(</a:t>
            </a:r>
            <a:r>
              <a:rPr lang="ko-KR" altLang="en-US"/>
              <a:t>서명 또는 인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385560" y="1478280"/>
            <a:ext cx="6522720" cy="12003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진단서</a:t>
            </a:r>
          </a:p>
          <a:p>
            <a:endParaRPr lang="ko-KR" altLang="en-US"/>
          </a:p>
          <a:p>
            <a:r>
              <a:rPr lang="ko-KR" altLang="en-US"/>
              <a:t>동물 소유자     성원 박지민</a:t>
            </a:r>
          </a:p>
          <a:p>
            <a:endParaRPr lang="ko-KR" altLang="en-US"/>
          </a:p>
          <a:p>
            <a:r>
              <a:rPr lang="en-US" altLang="ko-KR"/>
              <a:t>(</a:t>
            </a:r>
            <a:r>
              <a:rPr lang="ko-KR" altLang="en-US"/>
              <a:t>관리인</a:t>
            </a:r>
            <a:r>
              <a:rPr lang="en-US" altLang="ko-KR"/>
              <a:t>)      </a:t>
            </a:r>
            <a:r>
              <a:rPr lang="ko-KR" altLang="en-US"/>
              <a:t>주소 부산광역시 해운대구 </a:t>
            </a:r>
            <a:r>
              <a:rPr lang="ko-KR" altLang="en-US" err="1"/>
              <a:t>해번로</a:t>
            </a:r>
            <a:r>
              <a:rPr lang="ko-KR" altLang="en-US"/>
              <a:t> </a:t>
            </a:r>
            <a:r>
              <a:rPr lang="en-US" altLang="ko-KR"/>
              <a:t>456</a:t>
            </a:r>
          </a:p>
          <a:p>
            <a:endParaRPr lang="en-US" altLang="ko-KR"/>
          </a:p>
          <a:p>
            <a:r>
              <a:rPr lang="ko-KR" altLang="en-US"/>
              <a:t>사육장소      부산광역시 해운</a:t>
            </a:r>
          </a:p>
          <a:p>
            <a:endParaRPr lang="ko-KR" altLang="en-US"/>
          </a:p>
          <a:p>
            <a:r>
              <a:rPr lang="ko-KR" altLang="en-US"/>
              <a:t>종류 고양이</a:t>
            </a:r>
          </a:p>
          <a:p>
            <a:endParaRPr lang="ko-KR" altLang="en-US"/>
          </a:p>
          <a:p>
            <a:r>
              <a:rPr lang="ko-KR" altLang="en-US"/>
              <a:t>동물명</a:t>
            </a:r>
            <a:r>
              <a:rPr lang="en-US" altLang="ko-KR"/>
              <a:t>(</a:t>
            </a:r>
            <a:r>
              <a:rPr lang="ko-KR" altLang="en-US"/>
              <a:t>동물등록번호</a:t>
            </a:r>
            <a:r>
              <a:rPr lang="en-US" altLang="ko-KR"/>
              <a:t>) </a:t>
            </a:r>
            <a:r>
              <a:rPr lang="ko-KR" altLang="en-US"/>
              <a:t>미니</a:t>
            </a:r>
          </a:p>
          <a:p>
            <a:r>
              <a:rPr lang="ko-KR" altLang="en-US"/>
              <a:t>동물의 표시 </a:t>
            </a:r>
            <a:r>
              <a:rPr lang="en-US" altLang="ko-KR"/>
              <a:t>| 987654321098765)</a:t>
            </a:r>
          </a:p>
          <a:p>
            <a:endParaRPr lang="en-US" altLang="ko-KR"/>
          </a:p>
          <a:p>
            <a:r>
              <a:rPr lang="ko-KR" altLang="en-US"/>
              <a:t>연령 </a:t>
            </a:r>
            <a:r>
              <a:rPr lang="en-US" altLang="ko-KR"/>
              <a:t>4</a:t>
            </a:r>
            <a:r>
              <a:rPr lang="ko-KR" altLang="en-US"/>
              <a:t>세            모색 회색 </a:t>
            </a:r>
            <a:r>
              <a:rPr lang="ko-KR" altLang="en-US" err="1"/>
              <a:t>ㆍ</a:t>
            </a:r>
            <a:endParaRPr lang="ko-KR" altLang="en-US"/>
          </a:p>
          <a:p>
            <a:r>
              <a:rPr lang="ko-KR" altLang="en-US"/>
              <a:t>특징 오른쪽 발에 흰 반점 있음</a:t>
            </a:r>
          </a:p>
          <a:p>
            <a:endParaRPr lang="ko-KR" altLang="en-US"/>
          </a:p>
          <a:p>
            <a:r>
              <a:rPr lang="ko-KR" altLang="en-US"/>
              <a:t>병명</a:t>
            </a:r>
          </a:p>
          <a:p>
            <a:r>
              <a:rPr lang="ko-KR" altLang="en-US"/>
              <a:t>임상적 주정 </a:t>
            </a:r>
            <a:r>
              <a:rPr lang="en-US" altLang="ko-KR"/>
              <a:t>(7 )</a:t>
            </a:r>
          </a:p>
          <a:p>
            <a:r>
              <a:rPr lang="ko-KR" altLang="en-US"/>
              <a:t>최종 진단 </a:t>
            </a:r>
            <a:r>
              <a:rPr lang="en-US" altLang="ko-KR"/>
              <a:t>()</a:t>
            </a:r>
          </a:p>
          <a:p>
            <a:r>
              <a:rPr lang="ko-KR" altLang="en-US"/>
              <a:t>발병 연월일 </a:t>
            </a:r>
            <a:r>
              <a:rPr lang="ko-KR" altLang="en-US" err="1"/>
              <a:t>ㅣ</a:t>
            </a:r>
            <a:r>
              <a:rPr lang="en-US" altLang="ko-KR"/>
              <a:t>2024</a:t>
            </a:r>
            <a:r>
              <a:rPr lang="ko-KR" altLang="en-US"/>
              <a:t>년 </a:t>
            </a:r>
            <a:r>
              <a:rPr lang="en-US" altLang="ko-KR"/>
              <a:t>6</a:t>
            </a:r>
            <a:r>
              <a:rPr lang="ko-KR" altLang="en-US"/>
              <a:t>월 </a:t>
            </a:r>
            <a:r>
              <a:rPr lang="en-US" altLang="ko-KR"/>
              <a:t>15</a:t>
            </a:r>
            <a:r>
              <a:rPr lang="ko-KR" altLang="en-US"/>
              <a:t>일</a:t>
            </a:r>
          </a:p>
          <a:p>
            <a:r>
              <a:rPr lang="en-US" altLang="ko-KR"/>
              <a:t>(</a:t>
            </a:r>
            <a:r>
              <a:rPr lang="ko-KR" altLang="en-US"/>
              <a:t>임신 연월일</a:t>
            </a:r>
            <a:r>
              <a:rPr lang="en-US" altLang="ko-KR"/>
              <a:t>)</a:t>
            </a:r>
          </a:p>
          <a:p>
            <a:endParaRPr lang="en-US" altLang="ko-KR"/>
          </a:p>
          <a:p>
            <a:r>
              <a:rPr lang="ko-KR" altLang="en-US"/>
              <a:t>진단 연월일     </a:t>
            </a:r>
            <a:r>
              <a:rPr lang="en-US" altLang="ko-KR"/>
              <a:t>2024</a:t>
            </a:r>
            <a:r>
              <a:rPr lang="ko-KR" altLang="en-US"/>
              <a:t>년 </a:t>
            </a:r>
            <a:r>
              <a:rPr lang="en-US" altLang="ko-KR"/>
              <a:t>9</a:t>
            </a:r>
            <a:r>
              <a:rPr lang="ko-KR" altLang="en-US"/>
              <a:t>월 </a:t>
            </a:r>
            <a:r>
              <a:rPr lang="en-US" altLang="ko-KR"/>
              <a:t>20</a:t>
            </a:r>
            <a:r>
              <a:rPr lang="ko-KR" altLang="en-US"/>
              <a:t>일</a:t>
            </a:r>
          </a:p>
          <a:p>
            <a:endParaRPr lang="ko-KR" altLang="en-US"/>
          </a:p>
          <a:p>
            <a:r>
              <a:rPr lang="ko-KR" altLang="en-US"/>
              <a:t>주요 증상      기침</a:t>
            </a:r>
            <a:r>
              <a:rPr lang="en-US" altLang="ko-KR"/>
              <a:t>, </a:t>
            </a:r>
            <a:r>
              <a:rPr lang="ko-KR" altLang="en-US"/>
              <a:t>호흡 곤란</a:t>
            </a:r>
          </a:p>
          <a:p>
            <a:endParaRPr lang="ko-KR" altLang="en-US"/>
          </a:p>
          <a:p>
            <a:r>
              <a:rPr lang="ko-KR" altLang="en-US"/>
              <a:t>치료명칭      항생제 처방 및 산소 요법</a:t>
            </a:r>
          </a:p>
          <a:p>
            <a:endParaRPr lang="ko-KR" altLang="en-US"/>
          </a:p>
          <a:p>
            <a:r>
              <a:rPr lang="ko-KR" altLang="en-US"/>
              <a:t>입원*퇴원일     </a:t>
            </a:r>
            <a:r>
              <a:rPr lang="en-US" altLang="ko-KR"/>
              <a:t>2024</a:t>
            </a:r>
            <a:r>
              <a:rPr lang="ko-KR" altLang="en-US"/>
              <a:t>년 </a:t>
            </a:r>
            <a:r>
              <a:rPr lang="en-US" altLang="ko-KR"/>
              <a:t>9</a:t>
            </a:r>
            <a:r>
              <a:rPr lang="ko-KR" altLang="en-US"/>
              <a:t>월 </a:t>
            </a:r>
            <a:r>
              <a:rPr lang="en-US" altLang="ko-KR"/>
              <a:t>21</a:t>
            </a:r>
            <a:r>
              <a:rPr lang="ko-KR" altLang="en-US"/>
              <a:t>일 </a:t>
            </a:r>
            <a:r>
              <a:rPr lang="en-US" altLang="ko-KR"/>
              <a:t>~ 2024</a:t>
            </a:r>
            <a:r>
              <a:rPr lang="ko-KR" altLang="en-US"/>
              <a:t>년 </a:t>
            </a:r>
            <a:r>
              <a:rPr lang="en-US" altLang="ko-KR"/>
              <a:t>9</a:t>
            </a:r>
            <a:r>
              <a:rPr lang="ko-KR" altLang="en-US"/>
              <a:t>월 </a:t>
            </a:r>
            <a:r>
              <a:rPr lang="en-US" altLang="ko-KR"/>
              <a:t>25</a:t>
            </a:r>
            <a:r>
              <a:rPr lang="ko-KR" altLang="en-US"/>
              <a:t>일</a:t>
            </a:r>
          </a:p>
          <a:p>
            <a:endParaRPr lang="ko-KR" altLang="en-US"/>
          </a:p>
          <a:p>
            <a:r>
              <a:rPr lang="ko-KR" altLang="en-US" err="1"/>
              <a:t>에후</a:t>
            </a:r>
            <a:r>
              <a:rPr lang="ko-KR" altLang="en-US"/>
              <a:t> 소견 </a:t>
            </a:r>
            <a:r>
              <a:rPr lang="en-US" altLang="ko-KR"/>
              <a:t>| </a:t>
            </a:r>
            <a:r>
              <a:rPr lang="ko-KR" altLang="en-US"/>
              <a:t>상태 호전 중</a:t>
            </a:r>
            <a:r>
              <a:rPr lang="en-US" altLang="ko-KR"/>
              <a:t>, </a:t>
            </a:r>
            <a:r>
              <a:rPr lang="ko-KR" altLang="en-US"/>
              <a:t>지속적인 경과 관찰 필요</a:t>
            </a:r>
          </a:p>
          <a:p>
            <a:endParaRPr lang="ko-KR" altLang="en-US"/>
          </a:p>
          <a:p>
            <a:r>
              <a:rPr lang="ko-KR" altLang="en-US"/>
              <a:t>그 밖의 사항    혈액 검사 결과 정상</a:t>
            </a:r>
          </a:p>
          <a:p>
            <a:endParaRPr lang="ko-KR" altLang="en-US"/>
          </a:p>
          <a:p>
            <a:r>
              <a:rPr lang="en-US" altLang="ko-KR"/>
              <a:t>(</a:t>
            </a:r>
            <a:r>
              <a:rPr lang="ko-KR" altLang="en-US"/>
              <a:t>수의사법</a:t>
            </a:r>
            <a:r>
              <a:rPr lang="en-US" altLang="ko-KR"/>
              <a:t>] </a:t>
            </a:r>
            <a:r>
              <a:rPr lang="ko-KR" altLang="en-US"/>
              <a:t>제 </a:t>
            </a:r>
            <a:r>
              <a:rPr lang="en-US" altLang="ko-KR"/>
              <a:t>12</a:t>
            </a:r>
            <a:r>
              <a:rPr lang="ko-KR" altLang="en-US"/>
              <a:t>조 및 같은 법 시행규칙 제 </a:t>
            </a:r>
            <a:r>
              <a:rPr lang="en-US" altLang="ko-KR"/>
              <a:t>9</a:t>
            </a:r>
            <a:r>
              <a:rPr lang="ko-KR" altLang="en-US"/>
              <a:t>조에 따라 위와 같이 </a:t>
            </a:r>
            <a:r>
              <a:rPr lang="ko-KR" altLang="en-US" err="1"/>
              <a:t>중명합니다</a:t>
            </a:r>
            <a:r>
              <a:rPr lang="en-US" altLang="ko-KR"/>
              <a:t>.</a:t>
            </a:r>
          </a:p>
          <a:p>
            <a:r>
              <a:rPr lang="ko-KR" altLang="en-US"/>
              <a:t>병명</a:t>
            </a:r>
            <a:r>
              <a:rPr lang="en-US" altLang="ko-KR"/>
              <a:t>"</a:t>
            </a:r>
            <a:r>
              <a:rPr lang="ko-KR" altLang="en-US" err="1"/>
              <a:t>란에는</a:t>
            </a:r>
            <a:r>
              <a:rPr lang="ko-KR" altLang="en-US"/>
              <a:t> “임상적 주정</a:t>
            </a:r>
            <a:r>
              <a:rPr lang="en-US" altLang="ko-KR"/>
              <a:t>"</a:t>
            </a:r>
            <a:r>
              <a:rPr lang="ko-KR" altLang="en-US"/>
              <a:t>과 </a:t>
            </a:r>
            <a:r>
              <a:rPr lang="ko-KR" altLang="en-US" err="1"/>
              <a:t>ㆍ최종진단</a:t>
            </a:r>
            <a:r>
              <a:rPr lang="en-US" altLang="ko-KR"/>
              <a:t>" </a:t>
            </a:r>
            <a:r>
              <a:rPr lang="ko-KR" altLang="en-US"/>
              <a:t>중 </a:t>
            </a:r>
            <a:r>
              <a:rPr lang="ko-KR" altLang="en-US" err="1"/>
              <a:t>택밀하여</a:t>
            </a:r>
            <a:r>
              <a:rPr lang="ko-KR" altLang="en-US"/>
              <a:t> </a:t>
            </a:r>
            <a:r>
              <a:rPr lang="en-US" altLang="ko-KR"/>
              <a:t>[ ]</a:t>
            </a:r>
            <a:r>
              <a:rPr lang="ko-KR" altLang="en-US"/>
              <a:t>에 </a:t>
            </a:r>
            <a:r>
              <a:rPr lang="en-US" altLang="ko-KR"/>
              <a:t>7 </a:t>
            </a:r>
            <a:r>
              <a:rPr lang="ko-KR" altLang="en-US"/>
              <a:t>표시를 하고</a:t>
            </a:r>
            <a:r>
              <a:rPr lang="en-US" altLang="ko-KR"/>
              <a:t>, </a:t>
            </a:r>
            <a:r>
              <a:rPr lang="ko-KR" altLang="en-US" err="1"/>
              <a:t>질병명은</a:t>
            </a:r>
            <a:r>
              <a:rPr lang="ko-KR" altLang="en-US"/>
              <a:t> 한글로 적되 </a:t>
            </a:r>
            <a:r>
              <a:rPr lang="ko-KR" altLang="en-US" err="1"/>
              <a:t>명어로</a:t>
            </a:r>
            <a:r>
              <a:rPr lang="ko-KR" altLang="en-US"/>
              <a:t> 적을 경우      </a:t>
            </a:r>
          </a:p>
          <a:p>
            <a:r>
              <a:rPr lang="ko-KR" altLang="en-US"/>
              <a:t>에는 한글을 함께 적습니다</a:t>
            </a:r>
            <a:r>
              <a:rPr lang="en-US" altLang="ko-KR"/>
              <a:t>.</a:t>
            </a:r>
          </a:p>
          <a:p>
            <a:r>
              <a:rPr lang="ko-KR" altLang="en-US"/>
              <a:t>영상 검사결과는 동물소유자가 다른 동물병원에서 진료를 받은 경우에 해당 동물병원의 </a:t>
            </a:r>
            <a:r>
              <a:rPr lang="ko-KR" altLang="en-US" err="1"/>
              <a:t>개설자</a:t>
            </a:r>
            <a:r>
              <a:rPr lang="en-US" altLang="ko-KR"/>
              <a:t>(</a:t>
            </a:r>
            <a:r>
              <a:rPr lang="ko-KR" altLang="en-US" err="1"/>
              <a:t>수의샤</a:t>
            </a:r>
            <a:r>
              <a:rPr lang="en-US" altLang="ko-KR"/>
              <a:t>)</a:t>
            </a:r>
            <a:r>
              <a:rPr lang="ko-KR" altLang="en-US"/>
              <a:t>에게만 직접</a:t>
            </a:r>
          </a:p>
          <a:p>
            <a:r>
              <a:rPr lang="ko-KR" altLang="en-US"/>
              <a:t>제공할 목적으로 동물병원간 정보통신매체로 전달할 수 있습니다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-20856" y="387310"/>
            <a:ext cx="121879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다른 물체 존재</a:t>
            </a:r>
            <a:r>
              <a:rPr lang="en-US" altLang="ko-KR" sz="5400" b="0" cap="none" spc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</a:t>
            </a:r>
            <a:r>
              <a:rPr lang="ko-KR" altLang="en-US" sz="5400" b="0" cap="none" spc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텍스트 인식 수준 저하</a:t>
            </a:r>
            <a:endParaRPr lang="en-US" altLang="ko-KR" sz="5400" b="0" cap="none" spc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82697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148728" y="2238915"/>
            <a:ext cx="5894563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7000" b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Development</a:t>
            </a:r>
            <a:endParaRPr lang="en-US" altLang="ko-KR" sz="7000" b="1" cap="none" spc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815515" y="3775912"/>
            <a:ext cx="4560992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Rotation</a:t>
            </a:r>
            <a:br>
              <a:rPr lang="en-US" altLang="ko-KR" sz="440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altLang="ko-KR" sz="440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Shadow_Ignore</a:t>
            </a:r>
            <a:endParaRPr lang="en-US" altLang="ko-KR" sz="440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ko-KR" sz="440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Object_Detection</a:t>
            </a:r>
            <a:endParaRPr lang="en-US" altLang="ko-KR" sz="440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11210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267796" y="3037343"/>
            <a:ext cx="563347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endParaRPr lang="en-US" altLang="ko-KR"/>
          </a:p>
          <a:p>
            <a:pPr marL="342900" indent="-342900">
              <a:buAutoNum type="arabicPeriod"/>
            </a:pPr>
            <a:r>
              <a:rPr lang="ko-KR" altLang="en-US" b="1"/>
              <a:t>진단서에는 각 </a:t>
            </a:r>
            <a:r>
              <a:rPr lang="ko-KR" altLang="en-US" b="1" err="1"/>
              <a:t>패러미터를</a:t>
            </a:r>
            <a:r>
              <a:rPr lang="ko-KR" altLang="en-US" b="1"/>
              <a:t> 구분하는 선이 있음 해당 선을 탐지해야 함</a:t>
            </a:r>
            <a:r>
              <a:rPr lang="en-US" altLang="ko-KR" b="1" smtClean="0"/>
              <a:t>.</a:t>
            </a:r>
            <a:r>
              <a:rPr lang="en-US" altLang="ko-KR" b="1"/>
              <a:t> </a:t>
            </a:r>
            <a:r>
              <a:rPr lang="en-US" altLang="ko-KR" b="1" smtClean="0"/>
              <a:t/>
            </a:r>
            <a:br>
              <a:rPr lang="en-US" altLang="ko-KR" b="1" smtClean="0"/>
            </a:br>
            <a:r>
              <a:rPr lang="en-US" altLang="ko-KR" smtClean="0"/>
              <a:t>Hough </a:t>
            </a:r>
            <a:r>
              <a:rPr lang="en-US" altLang="ko-KR"/>
              <a:t>line </a:t>
            </a:r>
            <a:r>
              <a:rPr lang="en-US" altLang="ko-KR" err="1"/>
              <a:t>tranform</a:t>
            </a:r>
            <a:r>
              <a:rPr lang="ko-KR" altLang="en-US"/>
              <a:t>을 이용하여 선 탐지 </a:t>
            </a:r>
            <a:r>
              <a:rPr lang="en-US" altLang="ko-KR"/>
              <a:t>(</a:t>
            </a:r>
            <a:r>
              <a:rPr lang="en-US" altLang="ko-KR" err="1" smtClean="0"/>
              <a:t>merge_similar_lines</a:t>
            </a:r>
            <a:r>
              <a:rPr lang="en-US" altLang="ko-KR" smtClean="0"/>
              <a:t> : </a:t>
            </a:r>
            <a:r>
              <a:rPr lang="ko-KR" altLang="en-US" smtClean="0"/>
              <a:t>비슷한 </a:t>
            </a:r>
            <a:r>
              <a:rPr lang="en-US" altLang="ko-KR" smtClean="0"/>
              <a:t>y</a:t>
            </a:r>
            <a:r>
              <a:rPr lang="ko-KR" altLang="en-US" smtClean="0"/>
              <a:t>값을 가지는 선분들을 하나의 선으로 합침</a:t>
            </a:r>
            <a:endParaRPr lang="en-US" altLang="ko-KR"/>
          </a:p>
          <a:p>
            <a:pPr marL="342900" indent="-342900">
              <a:buFontTx/>
              <a:buAutoNum type="arabicPeriod"/>
            </a:pPr>
            <a:endParaRPr lang="en-US" altLang="ko-KR"/>
          </a:p>
          <a:p>
            <a:pPr marL="342900" indent="-342900">
              <a:buFontTx/>
              <a:buAutoNum type="arabicPeriod"/>
            </a:pPr>
            <a:r>
              <a:rPr lang="ko-KR" altLang="en-US"/>
              <a:t>각 선과 </a:t>
            </a:r>
            <a:r>
              <a:rPr lang="en-US" altLang="ko-KR"/>
              <a:t>0’</a:t>
            </a:r>
            <a:r>
              <a:rPr lang="ko-KR" altLang="en-US"/>
              <a:t>와 기울기 구하기 </a:t>
            </a:r>
            <a:r>
              <a:rPr lang="en-US" altLang="ko-KR" smtClean="0"/>
              <a:t>(</a:t>
            </a:r>
            <a:r>
              <a:rPr lang="en-US" altLang="ko-KR" err="1" smtClean="0"/>
              <a:t>calculate_angle</a:t>
            </a:r>
            <a:r>
              <a:rPr lang="en-US" altLang="ko-KR"/>
              <a:t>)</a:t>
            </a:r>
          </a:p>
          <a:p>
            <a:pPr marL="342900" indent="-342900">
              <a:buFontTx/>
              <a:buAutoNum type="arabicPeriod"/>
            </a:pPr>
            <a:endParaRPr lang="en-US" altLang="ko-KR"/>
          </a:p>
          <a:p>
            <a:pPr marL="342900" indent="-342900">
              <a:buAutoNum type="arabicPeriod"/>
            </a:pPr>
            <a:r>
              <a:rPr lang="ko-KR" altLang="en-US"/>
              <a:t>각도 정상화 </a:t>
            </a:r>
            <a:r>
              <a:rPr lang="en-US" altLang="ko-KR" smtClean="0"/>
              <a:t>rotate_image.py</a:t>
            </a:r>
            <a:endParaRPr lang="en-US" altLang="ko-KR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637" y="1758891"/>
            <a:ext cx="5225643" cy="693696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6344" y="278652"/>
            <a:ext cx="12482904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5400" smtClean="0"/>
              <a:t>1. </a:t>
            </a:r>
            <a:r>
              <a:rPr lang="ko-KR" altLang="en-US" sz="5400" smtClean="0"/>
              <a:t>사진의 </a:t>
            </a:r>
            <a:r>
              <a:rPr lang="ko-KR" altLang="en-US" sz="5400"/>
              <a:t>기울기 여부 </a:t>
            </a:r>
            <a:r>
              <a:rPr lang="ko-KR" altLang="en-US" sz="5400" err="1"/>
              <a:t>매우중요</a:t>
            </a:r>
            <a:r>
              <a:rPr lang="ko-KR" altLang="en-US" sz="5400"/>
              <a:t> </a:t>
            </a:r>
            <a:endParaRPr lang="en-US" altLang="ko-KR" sz="5400" smtClean="0"/>
          </a:p>
          <a:p>
            <a:r>
              <a:rPr lang="ko-KR" altLang="en-US" sz="5400" smtClean="0"/>
              <a:t>한글 </a:t>
            </a:r>
            <a:r>
              <a:rPr lang="ko-KR" altLang="en-US" sz="5400"/>
              <a:t>조금만 각도 기울어져도 인식 </a:t>
            </a:r>
            <a:r>
              <a:rPr lang="ko-KR" altLang="en-US" sz="5400" smtClean="0"/>
              <a:t>못함</a:t>
            </a:r>
            <a:endParaRPr lang="en-US" altLang="ko-KR" sz="5400"/>
          </a:p>
          <a:p>
            <a:r>
              <a:rPr lang="ko-KR" altLang="en-US" sz="5400" smtClean="0"/>
              <a:t>메인 </a:t>
            </a:r>
            <a:r>
              <a:rPr lang="ko-KR" altLang="en-US" sz="5400"/>
              <a:t>기능 </a:t>
            </a:r>
            <a:r>
              <a:rPr lang="en-US" altLang="ko-KR" sz="5400"/>
              <a:t>: rotate_image.py</a:t>
            </a:r>
          </a:p>
        </p:txBody>
      </p:sp>
    </p:spTree>
    <p:extLst>
      <p:ext uri="{BB962C8B-B14F-4D97-AF65-F5344CB8AC3E}">
        <p14:creationId xmlns:p14="http://schemas.microsoft.com/office/powerpoint/2010/main" val="1894931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640" y="969982"/>
            <a:ext cx="4267796" cy="577295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90" y="922351"/>
            <a:ext cx="4248743" cy="5820587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861538" y="1666259"/>
            <a:ext cx="6096000" cy="1615827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/>
              <a:t>진단서                        1,</a:t>
            </a:r>
          </a:p>
          <a:p>
            <a:r>
              <a:rPr lang="ko-KR" altLang="en-US" err="1"/>
              <a:t>를</a:t>
            </a:r>
            <a:r>
              <a:rPr lang="ko-KR" altLang="en-US"/>
              <a:t> 0.</a:t>
            </a:r>
          </a:p>
          <a:p>
            <a:r>
              <a:rPr lang="ko-KR" altLang="en-US"/>
              <a:t>- 10       주소 ： 서울특별시 강남구</a:t>
            </a:r>
          </a:p>
          <a:p>
            <a:r>
              <a:rPr lang="ko-KR" altLang="en-US" err="1"/>
              <a:t>육장소</a:t>
            </a:r>
            <a:r>
              <a:rPr lang="ko-KR" altLang="en-US"/>
              <a:t>                 서울특별시 중구 사육장              </a:t>
            </a:r>
          </a:p>
          <a:p>
            <a:r>
              <a:rPr lang="ko-KR" altLang="en-US"/>
              <a:t>          여기</a:t>
            </a:r>
          </a:p>
          <a:p>
            <a:r>
              <a:rPr lang="ko-KR" altLang="en-US"/>
              <a:t>=         종류 강아지                  </a:t>
            </a:r>
            <a:r>
              <a:rPr lang="ko-KR" altLang="en-US" err="1"/>
              <a:t>ㅣ</a:t>
            </a:r>
            <a:r>
              <a:rPr lang="ko-KR" altLang="en-US"/>
              <a:t> 품종          는 </a:t>
            </a:r>
          </a:p>
          <a:p>
            <a:r>
              <a:rPr lang="ko-KR" altLang="en-US"/>
              <a:t>별                                   </a:t>
            </a:r>
            <a:r>
              <a:rPr lang="ko-KR" altLang="en-US" err="1"/>
              <a:t>스</a:t>
            </a:r>
            <a:endParaRPr lang="ko-KR" altLang="en-US"/>
          </a:p>
          <a:p>
            <a:r>
              <a:rPr lang="ko-KR" altLang="en-US" err="1"/>
              <a:t>등물명</a:t>
            </a:r>
            <a:r>
              <a:rPr lang="ko-KR" altLang="en-US"/>
              <a:t>(동물등록번호) 솜이        성빌        </a:t>
            </a:r>
            <a:r>
              <a:rPr lang="ko-KR" altLang="en-US" err="1"/>
              <a:t>드</a:t>
            </a:r>
            <a:endParaRPr lang="ko-KR" altLang="en-US"/>
          </a:p>
          <a:p>
            <a:r>
              <a:rPr lang="ko-KR" altLang="en-US"/>
              <a:t>= </a:t>
            </a:r>
            <a:r>
              <a:rPr lang="ko-KR" altLang="en-US" err="1"/>
              <a:t>쁘</a:t>
            </a:r>
            <a:r>
              <a:rPr lang="ko-KR" altLang="en-US"/>
              <a:t> </a:t>
            </a:r>
            <a:r>
              <a:rPr lang="ko-KR" altLang="en-US" err="1"/>
              <a:t>블시</a:t>
            </a:r>
            <a:r>
              <a:rPr lang="ko-KR" altLang="en-US"/>
              <a:t>     연령  1세                   모색</a:t>
            </a:r>
          </a:p>
          <a:p>
            <a:r>
              <a:rPr lang="ko-KR" altLang="en-US"/>
              <a:t>특징 ： 눈 색깔이 다름</a:t>
            </a:r>
          </a:p>
          <a:p>
            <a:r>
              <a:rPr lang="ko-KR" altLang="en-US"/>
              <a:t>병명</a:t>
            </a:r>
          </a:p>
          <a:p>
            <a:r>
              <a:rPr lang="ko-KR" altLang="en-US"/>
              <a:t>임상적 추정 ()</a:t>
            </a:r>
          </a:p>
          <a:p>
            <a:r>
              <a:rPr lang="ko-KR" altLang="en-US"/>
              <a:t>최종 진단 ()                '</a:t>
            </a:r>
          </a:p>
          <a:p>
            <a:r>
              <a:rPr lang="ko-KR" altLang="en-US"/>
              <a:t>발병 연월일            2024-02-07</a:t>
            </a:r>
          </a:p>
          <a:p>
            <a:r>
              <a:rPr lang="ko-KR" altLang="en-US"/>
              <a:t>(임신 연월일)</a:t>
            </a:r>
          </a:p>
          <a:p>
            <a:r>
              <a:rPr lang="ko-KR" altLang="en-US"/>
              <a:t>진단 연월일           2024-07-23</a:t>
            </a:r>
          </a:p>
          <a:p>
            <a:r>
              <a:rPr lang="ko-KR" altLang="en-US"/>
              <a:t>다은 =사              </a:t>
            </a:r>
            <a:r>
              <a:rPr lang="ko-KR" altLang="en-US" err="1"/>
              <a:t>봇기</a:t>
            </a:r>
            <a:r>
              <a:rPr lang="ko-KR" altLang="en-US"/>
              <a:t>, 가려움</a:t>
            </a:r>
          </a:p>
          <a:p>
            <a:r>
              <a:rPr lang="ko-KR" altLang="en-US"/>
              <a:t> 서            </a:t>
            </a:r>
            <a:r>
              <a:rPr lang="ko-KR" altLang="en-US" err="1"/>
              <a:t>항히스타민제</a:t>
            </a:r>
            <a:endParaRPr lang="ko-KR" altLang="en-US"/>
          </a:p>
          <a:p>
            <a:r>
              <a:rPr lang="ko-KR" altLang="en-US" err="1"/>
              <a:t>오아</a:t>
            </a:r>
            <a:r>
              <a:rPr lang="ko-KR" altLang="en-US"/>
              <a:t> 9브               2024-12-20 ~ 2024-11-26</a:t>
            </a:r>
          </a:p>
          <a:p>
            <a:r>
              <a:rPr lang="ko-KR" altLang="en-US"/>
              <a:t>예후 소견              호전 중</a:t>
            </a:r>
          </a:p>
          <a:p>
            <a:r>
              <a:rPr lang="ko-KR" altLang="en-US"/>
              <a:t>그 밖의 사항</a:t>
            </a:r>
          </a:p>
          <a:p>
            <a:endParaRPr lang="ko-KR" altLang="en-US"/>
          </a:p>
          <a:p>
            <a:r>
              <a:rPr lang="ko-KR" altLang="en-US"/>
              <a:t>특이 사항 없음</a:t>
            </a:r>
          </a:p>
          <a:p>
            <a:endParaRPr lang="ko-KR" altLang="en-US"/>
          </a:p>
          <a:p>
            <a:r>
              <a:rPr lang="ko-KR" altLang="en-US"/>
              <a:t>[수의사법] 제 12조 및 같은 법 시행규칙 제 9조에 따라 위와  같이 증명합니다.</a:t>
            </a:r>
          </a:p>
          <a:p>
            <a:endParaRPr lang="ko-KR" altLang="en-US"/>
          </a:p>
          <a:p>
            <a:r>
              <a:rPr lang="ko-KR" altLang="en-US"/>
              <a:t>2. “병명"</a:t>
            </a:r>
            <a:r>
              <a:rPr lang="ko-KR" altLang="en-US" err="1"/>
              <a:t>란에는</a:t>
            </a:r>
            <a:r>
              <a:rPr lang="ko-KR" altLang="en-US"/>
              <a:t> “임상적 주정*과 “최종진단“ 중 택일하여 [ ] 에 7 표시를 하고, </a:t>
            </a:r>
            <a:r>
              <a:rPr lang="ko-KR" altLang="en-US" err="1"/>
              <a:t>질병명은</a:t>
            </a:r>
            <a:r>
              <a:rPr lang="ko-KR" altLang="en-US"/>
              <a:t> 한글로 적되 영어로 적==---      </a:t>
            </a:r>
          </a:p>
          <a:p>
            <a:r>
              <a:rPr lang="ko-KR" altLang="en-US"/>
              <a:t>에는 한글을 함께 적습니다.</a:t>
            </a:r>
          </a:p>
          <a:p>
            <a:endParaRPr lang="ko-KR" altLang="en-US"/>
          </a:p>
          <a:p>
            <a:r>
              <a:rPr lang="ko-KR" altLang="en-US"/>
              <a:t>3. 영상 검사결과는 동물소유자가 다른 동물병원에서 진료를 받은 경우에 해당 동물병원의 </a:t>
            </a:r>
            <a:r>
              <a:rPr lang="ko-KR" altLang="en-US" err="1"/>
              <a:t>개설자</a:t>
            </a:r>
            <a:r>
              <a:rPr lang="ko-KR" altLang="en-US"/>
              <a:t>(수</a:t>
            </a:r>
          </a:p>
          <a:p>
            <a:endParaRPr lang="ko-KR" altLang="en-US"/>
          </a:p>
          <a:p>
            <a:r>
              <a:rPr lang="ko-KR" altLang="en-US"/>
              <a:t>제공할 목적으로 동물병원간 정보통신매체로 전달할 수 </a:t>
            </a:r>
            <a:r>
              <a:rPr lang="ko-KR" altLang="en-US" err="1"/>
              <a:t>있습니</a:t>
            </a:r>
            <a:r>
              <a:rPr lang="ko-KR" altLang="en-US"/>
              <a:t> 다.</a:t>
            </a:r>
          </a:p>
          <a:p>
            <a:endParaRPr lang="ko-KR" altLang="en-US"/>
          </a:p>
          <a:p>
            <a:r>
              <a:rPr lang="ko-KR" altLang="en-US"/>
              <a:t>동물병원 명칭: 사랑 동물병원</a:t>
            </a:r>
          </a:p>
          <a:p>
            <a:endParaRPr lang="ko-KR" altLang="en-US"/>
          </a:p>
          <a:p>
            <a:r>
              <a:rPr lang="ko-KR" altLang="en-US"/>
              <a:t>「</a:t>
            </a:r>
          </a:p>
          <a:p>
            <a:endParaRPr lang="ko-KR" altLang="en-US"/>
          </a:p>
          <a:p>
            <a:r>
              <a:rPr lang="ko-KR" altLang="en-US"/>
              <a:t>                 동물병원 주소: 대구광역시 수성구</a:t>
            </a:r>
          </a:p>
          <a:p>
            <a:r>
              <a:rPr lang="ko-KR" altLang="en-US"/>
              <a:t>;</a:t>
            </a:r>
          </a:p>
          <a:p>
            <a:endParaRPr lang="ko-KR" altLang="en-US"/>
          </a:p>
          <a:p>
            <a:r>
              <a:rPr lang="ko-KR" altLang="en-US"/>
              <a:t>2024 벼</a:t>
            </a:r>
          </a:p>
          <a:p>
            <a:endParaRPr lang="ko-KR" altLang="en-US"/>
          </a:p>
          <a:p>
            <a:r>
              <a:rPr lang="ko-KR" altLang="en-US"/>
              <a:t>(전화번호</a:t>
            </a:r>
          </a:p>
          <a:p>
            <a:endParaRPr lang="ko-KR" altLang="en-US"/>
          </a:p>
          <a:p>
            <a:r>
              <a:rPr lang="ko-KR" altLang="en-US" err="1"/>
              <a:t>수의샤</a:t>
            </a:r>
            <a:r>
              <a:rPr lang="ko-KR" altLang="en-US"/>
              <a:t>)에~</a:t>
            </a:r>
          </a:p>
          <a:p>
            <a:endParaRPr lang="ko-KR" altLang="en-US"/>
          </a:p>
          <a:p>
            <a:r>
              <a:rPr lang="ko-KR" altLang="en-US"/>
              <a:t>06 월</a:t>
            </a:r>
          </a:p>
          <a:p>
            <a:endParaRPr lang="ko-KR" altLang="en-US"/>
          </a:p>
          <a:p>
            <a:r>
              <a:rPr lang="ko-KR" altLang="en-US"/>
              <a:t>010-9749-2879</a:t>
            </a:r>
          </a:p>
          <a:p>
            <a:endParaRPr lang="ko-KR" altLang="en-US"/>
          </a:p>
          <a:p>
            <a:r>
              <a:rPr lang="ko-KR" altLang="en-US"/>
              <a:t>)</a:t>
            </a:r>
          </a:p>
          <a:p>
            <a:r>
              <a:rPr lang="ko-KR" altLang="en-US"/>
              <a:t>)(/" 면허번호: 제  2018238255 호     수의사 성명 이수의(서 명 또는 인)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046946" y="323651"/>
            <a:ext cx="30315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mtClean="0"/>
              <a:t>텍스트 추출 아예 되지 않음</a:t>
            </a:r>
            <a:endParaRPr lang="en-US" altLang="ko-KR" smtClean="0"/>
          </a:p>
          <a:p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531002" y="276020"/>
            <a:ext cx="39549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mtClean="0"/>
              <a:t>확실히 더 잘 됨</a:t>
            </a:r>
            <a:r>
              <a:rPr lang="en-US" altLang="ko-KR" smtClean="0"/>
              <a:t>. </a:t>
            </a:r>
            <a:r>
              <a:rPr lang="ko-KR" altLang="en-US" err="1" smtClean="0"/>
              <a:t>퍼포먼스</a:t>
            </a:r>
            <a:r>
              <a:rPr lang="ko-KR" altLang="en-US" smtClean="0"/>
              <a:t> 상향 필요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414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161796" y="253538"/>
            <a:ext cx="1004634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5400" smtClean="0"/>
              <a:t>2. </a:t>
            </a:r>
            <a:r>
              <a:rPr lang="ko-KR" altLang="en-US" sz="5400" smtClean="0"/>
              <a:t>그림자 무시는 아직 유의미한</a:t>
            </a:r>
            <a:r>
              <a:rPr lang="en-US" altLang="ko-KR" sz="5400" smtClean="0"/>
              <a:t/>
            </a:r>
            <a:br>
              <a:rPr lang="en-US" altLang="ko-KR" sz="5400" smtClean="0"/>
            </a:br>
            <a:r>
              <a:rPr lang="ko-KR" altLang="en-US" sz="5400" err="1" smtClean="0"/>
              <a:t>퍼포먼스</a:t>
            </a:r>
            <a:r>
              <a:rPr lang="ko-KR" altLang="en-US" sz="5400" smtClean="0"/>
              <a:t> 나오지 않음</a:t>
            </a:r>
            <a:r>
              <a:rPr lang="en-US" altLang="ko-KR" sz="5400" smtClean="0"/>
              <a:t>…</a:t>
            </a:r>
            <a:endParaRPr lang="en-US" altLang="ko-KR" sz="5400"/>
          </a:p>
        </p:txBody>
      </p:sp>
    </p:spTree>
    <p:extLst>
      <p:ext uri="{BB962C8B-B14F-4D97-AF65-F5344CB8AC3E}">
        <p14:creationId xmlns:p14="http://schemas.microsoft.com/office/powerpoint/2010/main" val="39358894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96" y="1176868"/>
            <a:ext cx="5734850" cy="7783011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6548700" y="3392199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/>
              <a:t>동물의 표시</a:t>
            </a:r>
          </a:p>
          <a:p>
            <a:endParaRPr lang="ko-KR" altLang="en-US"/>
          </a:p>
          <a:p>
            <a:r>
              <a:rPr lang="ko-KR" altLang="en-US"/>
              <a:t>종류 고양이                  품종 러시안 블루</a:t>
            </a:r>
          </a:p>
          <a:p>
            <a:r>
              <a:rPr lang="ko-KR" altLang="en-US"/>
              <a:t>동물명(동물등록번호) 미니        성별 암컷</a:t>
            </a:r>
          </a:p>
          <a:p>
            <a:r>
              <a:rPr lang="ko-KR" altLang="en-US"/>
              <a:t>(987654321098765)</a:t>
            </a:r>
          </a:p>
          <a:p>
            <a:endParaRPr lang="ko-KR" altLang="en-US"/>
          </a:p>
          <a:p>
            <a:r>
              <a:rPr lang="ko-KR" altLang="en-US"/>
              <a:t>연령 4세                     모색 회색</a:t>
            </a:r>
          </a:p>
          <a:p>
            <a:endParaRPr lang="ko-KR" altLang="en-US"/>
          </a:p>
          <a:p>
            <a:r>
              <a:rPr lang="ko-KR" altLang="en-US"/>
              <a:t>특징 오른쪽 발에 흰 반점 있: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61796" y="253538"/>
            <a:ext cx="935384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5400" smtClean="0"/>
              <a:t>3. </a:t>
            </a:r>
            <a:r>
              <a:rPr lang="ko-KR" altLang="en-US" sz="5400" smtClean="0"/>
              <a:t>교수님께서 제시하신 방향 </a:t>
            </a:r>
            <a:r>
              <a:rPr lang="en-US" altLang="ko-KR" sz="5400" smtClean="0"/>
              <a:t/>
            </a:r>
            <a:br>
              <a:rPr lang="en-US" altLang="ko-KR" sz="5400" smtClean="0"/>
            </a:br>
            <a:r>
              <a:rPr lang="en-US" altLang="ko-KR" sz="5400" err="1" smtClean="0"/>
              <a:t>Ojbect_detection</a:t>
            </a:r>
            <a:r>
              <a:rPr lang="ko-KR" altLang="en-US" sz="5400" smtClean="0"/>
              <a:t> </a:t>
            </a:r>
            <a:endParaRPr lang="en-US" altLang="ko-KR" sz="5400"/>
          </a:p>
        </p:txBody>
      </p:sp>
      <p:sp>
        <p:nvSpPr>
          <p:cNvPr id="8" name="직사각형 7"/>
          <p:cNvSpPr/>
          <p:nvPr/>
        </p:nvSpPr>
        <p:spPr>
          <a:xfrm>
            <a:off x="6548700" y="168766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mtClean="0"/>
              <a:t>1. </a:t>
            </a:r>
            <a:r>
              <a:rPr lang="ko-KR" altLang="en-US" smtClean="0"/>
              <a:t>각 </a:t>
            </a:r>
            <a:r>
              <a:rPr lang="ko-KR" altLang="en-US" err="1" smtClean="0"/>
              <a:t>패러미터들을</a:t>
            </a:r>
            <a:r>
              <a:rPr lang="ko-KR" altLang="en-US" smtClean="0"/>
              <a:t> 구분하는 가로 선을 기준으로 </a:t>
            </a:r>
            <a:endParaRPr lang="en-US" altLang="ko-KR"/>
          </a:p>
          <a:p>
            <a:r>
              <a:rPr lang="ko-KR" altLang="en-US" smtClean="0"/>
              <a:t>사각형을 만들기</a:t>
            </a:r>
            <a:endParaRPr lang="en-US" altLang="ko-KR" smtClean="0"/>
          </a:p>
          <a:p>
            <a:r>
              <a:rPr lang="en-US" altLang="ko-KR" smtClean="0"/>
              <a:t>2. </a:t>
            </a:r>
            <a:r>
              <a:rPr lang="ko-KR" altLang="en-US" smtClean="0"/>
              <a:t>각 사각형을 각각의 </a:t>
            </a:r>
            <a:r>
              <a:rPr lang="en-US" altLang="ko-KR" smtClean="0"/>
              <a:t>object data file</a:t>
            </a:r>
            <a:r>
              <a:rPr lang="ko-KR" altLang="en-US" smtClean="0"/>
              <a:t>로 변형</a:t>
            </a:r>
            <a:endParaRPr lang="en-US" altLang="ko-KR" smtClean="0"/>
          </a:p>
          <a:p>
            <a:r>
              <a:rPr lang="en-US" altLang="ko-KR" smtClean="0"/>
              <a:t>3. </a:t>
            </a:r>
            <a:r>
              <a:rPr lang="ko-KR" altLang="en-US" smtClean="0"/>
              <a:t>각 파일에서 텍스트 추출</a:t>
            </a:r>
            <a:endParaRPr lang="en-US" altLang="ko-KR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717" y="6448998"/>
            <a:ext cx="6925642" cy="144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230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61796" y="253538"/>
            <a:ext cx="48013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5400" smtClean="0"/>
              <a:t>현재 개발 방향</a:t>
            </a:r>
            <a:endParaRPr lang="en-US" altLang="ko-KR" sz="5400"/>
          </a:p>
        </p:txBody>
      </p:sp>
      <p:sp>
        <p:nvSpPr>
          <p:cNvPr id="3" name="직사각형 2"/>
          <p:cNvSpPr/>
          <p:nvPr/>
        </p:nvSpPr>
        <p:spPr>
          <a:xfrm>
            <a:off x="801859" y="1533605"/>
            <a:ext cx="9945858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mtClean="0"/>
              <a:t>앞서 이미지 </a:t>
            </a:r>
            <a:r>
              <a:rPr lang="ko-KR" altLang="en-US" err="1" smtClean="0"/>
              <a:t>프로세싱을</a:t>
            </a:r>
            <a:r>
              <a:rPr lang="ko-KR" altLang="en-US" smtClean="0"/>
              <a:t> 통해 최대한 진단서에서 텍스트를 잘 추출할 수 있도록 개발 진행 </a:t>
            </a:r>
            <a:endParaRPr lang="en-US" altLang="ko-KR"/>
          </a:p>
          <a:p>
            <a:pPr marL="342900" indent="-342900">
              <a:buAutoNum type="arabicPeriod"/>
            </a:pPr>
            <a:endParaRPr lang="en-US" altLang="ko-KR" smtClean="0"/>
          </a:p>
          <a:p>
            <a:pPr marL="342900" indent="-342900">
              <a:buAutoNum type="arabicPeriod"/>
            </a:pPr>
            <a:r>
              <a:rPr lang="en-US" altLang="ko-KR" smtClean="0"/>
              <a:t>But, </a:t>
            </a:r>
            <a:r>
              <a:rPr lang="ko-KR" altLang="en-US" smtClean="0"/>
              <a:t>현재 여러 기업에서 이와 같이 사진에서 특정 데이터를 추출하는데 있어 그 어떤 상황에서도 알맞은 데이터를 추출하는 것은 사실상 존재하지 않음을 확인</a:t>
            </a:r>
            <a:r>
              <a:rPr lang="en-US" altLang="ko-KR" smtClean="0"/>
              <a:t>.</a:t>
            </a:r>
          </a:p>
          <a:p>
            <a:pPr marL="342900" indent="-342900">
              <a:buAutoNum type="arabicPeriod"/>
            </a:pPr>
            <a:endParaRPr lang="en-US" altLang="ko-KR"/>
          </a:p>
          <a:p>
            <a:pPr marL="342900" indent="-342900">
              <a:buAutoNum type="arabicPeriod"/>
            </a:pPr>
            <a:r>
              <a:rPr lang="ko-KR" altLang="en-US" smtClean="0"/>
              <a:t>대부분 사용자 인터페이스에서 </a:t>
            </a:r>
            <a:r>
              <a:rPr lang="en-US" altLang="ko-KR" smtClean="0"/>
              <a:t>[ ] </a:t>
            </a:r>
            <a:r>
              <a:rPr lang="ko-KR" altLang="en-US" smtClean="0"/>
              <a:t>와 ㄴ </a:t>
            </a:r>
            <a:r>
              <a:rPr lang="ko-KR" altLang="en-US" err="1" smtClean="0"/>
              <a:t>ㄱ</a:t>
            </a:r>
            <a:r>
              <a:rPr lang="ko-KR" altLang="en-US" smtClean="0"/>
              <a:t> 같은 적당한 틀에 촬영할 대상을 알맞게 설정하는 것이 대부분임</a:t>
            </a:r>
            <a:endParaRPr lang="en-US" altLang="ko-KR" smtClean="0"/>
          </a:p>
          <a:p>
            <a:pPr marL="342900" indent="-342900">
              <a:buAutoNum type="arabicPeriod"/>
            </a:pPr>
            <a:endParaRPr lang="en-US" altLang="ko-KR" smtClean="0"/>
          </a:p>
          <a:p>
            <a:pPr marL="342900" indent="-342900">
              <a:buAutoNum type="arabicPeriod"/>
            </a:pPr>
            <a:r>
              <a:rPr lang="ko-KR" altLang="en-US" smtClean="0"/>
              <a:t>예를 들어 은행에서 카드를 인식할 때 </a:t>
            </a:r>
            <a:r>
              <a:rPr lang="en-US" altLang="ko-KR" smtClean="0"/>
              <a:t>[ ]</a:t>
            </a:r>
            <a:r>
              <a:rPr lang="ko-KR" altLang="en-US" smtClean="0"/>
              <a:t>에 알맞게 카드를 놓아주세요 라고 사용자에게 알려주고</a:t>
            </a:r>
            <a:r>
              <a:rPr lang="en-US" altLang="ko-KR" smtClean="0"/>
              <a:t>, </a:t>
            </a:r>
            <a:r>
              <a:rPr lang="ko-KR" altLang="en-US" smtClean="0"/>
              <a:t>특정 데이터가 잘 인식되지 않은 경우 사용자에게 직접 입력하도록 함</a:t>
            </a:r>
            <a:r>
              <a:rPr lang="en-US" altLang="ko-KR" smtClean="0"/>
              <a:t>.</a:t>
            </a:r>
          </a:p>
          <a:p>
            <a:pPr marL="342900" indent="-342900">
              <a:buAutoNum type="arabicPeriod"/>
            </a:pPr>
            <a:endParaRPr lang="en-US" altLang="ko-KR" smtClean="0"/>
          </a:p>
          <a:p>
            <a:pPr marL="342900" indent="-342900">
              <a:buAutoNum type="arabicPeriod"/>
            </a:pPr>
            <a:r>
              <a:rPr lang="ko-KR" altLang="en-US" smtClean="0"/>
              <a:t>따라서 본 기능에도 앞서 개발한 내용을 기반으로 최대한 데이터를 잘 뽑아낸 다음 특정 </a:t>
            </a:r>
            <a:r>
              <a:rPr lang="ko-KR" altLang="en-US" err="1" smtClean="0"/>
              <a:t>패러미터에</a:t>
            </a:r>
            <a:r>
              <a:rPr lang="ko-KR" altLang="en-US" smtClean="0"/>
              <a:t> 값이 이상하거나 없는 경우</a:t>
            </a:r>
            <a:r>
              <a:rPr lang="en-US" altLang="ko-KR"/>
              <a:t/>
            </a:r>
            <a:br>
              <a:rPr lang="en-US" altLang="ko-KR"/>
            </a:br>
            <a:r>
              <a:rPr lang="ko-KR" altLang="en-US" smtClean="0"/>
              <a:t>병명</a:t>
            </a:r>
            <a:r>
              <a:rPr lang="en-US" altLang="ko-KR" smtClean="0"/>
              <a:t>: </a:t>
            </a:r>
            <a:r>
              <a:rPr lang="ko-KR" altLang="en-US" smtClean="0"/>
              <a:t>감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이름</a:t>
            </a:r>
            <a:r>
              <a:rPr lang="en-US" altLang="ko-KR" smtClean="0"/>
              <a:t>: </a:t>
            </a:r>
            <a:r>
              <a:rPr lang="ko-KR" altLang="en-US" err="1" smtClean="0"/>
              <a:t>ㅁ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이와 같은 경우에 </a:t>
            </a:r>
            <a:r>
              <a:rPr lang="en-US" altLang="ko-KR" smtClean="0"/>
              <a:t>‘</a:t>
            </a:r>
            <a:r>
              <a:rPr lang="ko-KR" altLang="en-US" smtClean="0"/>
              <a:t>감</a:t>
            </a:r>
            <a:r>
              <a:rPr lang="en-US" altLang="ko-KR" smtClean="0"/>
              <a:t>’</a:t>
            </a:r>
            <a:r>
              <a:rPr lang="ko-KR" altLang="en-US" smtClean="0"/>
              <a:t>이라는 텍스트에서 </a:t>
            </a:r>
            <a:r>
              <a:rPr lang="en-US" altLang="ko-KR" smtClean="0"/>
              <a:t>‘</a:t>
            </a:r>
            <a:r>
              <a:rPr lang="ko-KR" altLang="en-US" smtClean="0"/>
              <a:t>감기</a:t>
            </a:r>
            <a:r>
              <a:rPr lang="en-US" altLang="ko-KR" smtClean="0"/>
              <a:t>＇</a:t>
            </a:r>
            <a:r>
              <a:rPr lang="ko-KR" altLang="en-US" smtClean="0"/>
              <a:t>를 유추할 수 있는 모델링을 추가적으로 </a:t>
            </a:r>
            <a:r>
              <a:rPr lang="ko-KR" altLang="en-US" err="1" smtClean="0"/>
              <a:t>개발하</a:t>
            </a:r>
            <a:r>
              <a:rPr lang="en-US" altLang="ko-KR" smtClean="0"/>
              <a:t>(1)</a:t>
            </a:r>
            <a:r>
              <a:rPr lang="ko-KR" altLang="en-US" smtClean="0"/>
              <a:t>거나 사용자에게 다시 사진을 찍는 것을 요청</a:t>
            </a:r>
            <a:r>
              <a:rPr lang="en-US" altLang="ko-KR" smtClean="0"/>
              <a:t>(2)</a:t>
            </a:r>
            <a:r>
              <a:rPr lang="ko-KR" altLang="en-US" smtClean="0"/>
              <a:t>하도록 개발할 것임</a:t>
            </a:r>
            <a:r>
              <a:rPr lang="en-US" altLang="ko-KR" smtClean="0"/>
              <a:t>.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05206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1148" y="477077"/>
            <a:ext cx="10349948" cy="12003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mtClean="0"/>
              <a:t>팀장님이 개발하신 </a:t>
            </a:r>
            <a:r>
              <a:rPr lang="en-US" altLang="ko-KR" err="1" smtClean="0"/>
              <a:t>parse_text</a:t>
            </a:r>
            <a:r>
              <a:rPr lang="en-US" altLang="ko-KR" smtClean="0"/>
              <a:t> </a:t>
            </a:r>
            <a:r>
              <a:rPr lang="ko-KR" altLang="en-US" smtClean="0"/>
              <a:t>부분</a:t>
            </a:r>
            <a:r>
              <a:rPr lang="en-US" altLang="ko-KR"/>
              <a:t> </a:t>
            </a:r>
            <a:r>
              <a:rPr lang="ko-KR" altLang="en-US" smtClean="0"/>
              <a:t>관련 이슈 확인</a:t>
            </a:r>
            <a:endParaRPr lang="en-US" altLang="ko-KR" smtClean="0"/>
          </a:p>
          <a:p>
            <a:pPr marL="800100" lvl="1" indent="-342900">
              <a:buAutoNum type="arabicPeriod"/>
            </a:pPr>
            <a:r>
              <a:rPr lang="en-US" altLang="ko-KR" smtClean="0"/>
              <a:t>Patterns </a:t>
            </a:r>
            <a:r>
              <a:rPr lang="ko-KR" altLang="en-US" smtClean="0"/>
              <a:t>매칭해서 특정 패턴에 해당하는 키워드를 추출하는 것으로 보이는데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이는 텍스트 인식률을 높이기 위한 알고리즘을 사용하기도 전에</a:t>
            </a:r>
            <a:r>
              <a:rPr lang="en-US" altLang="ko-KR" smtClean="0"/>
              <a:t>,</a:t>
            </a:r>
            <a:r>
              <a:rPr lang="ko-KR" altLang="en-US" smtClean="0"/>
              <a:t> 텍스트 인식에 조금만 오류가 있어도 특정 키에 대한 텍스트를 그냥 없는 것처럼 무시해버리기 때문에</a:t>
            </a:r>
            <a:r>
              <a:rPr lang="en-US" altLang="ko-KR" smtClean="0"/>
              <a:t>(</a:t>
            </a:r>
            <a:r>
              <a:rPr lang="ko-KR" altLang="en-US" smtClean="0"/>
              <a:t>종류</a:t>
            </a:r>
            <a:r>
              <a:rPr lang="en-US" altLang="ko-KR"/>
              <a:t> </a:t>
            </a:r>
            <a:r>
              <a:rPr lang="ko-KR" altLang="en-US" smtClean="0"/>
              <a:t>인데 종루로 인식하면 </a:t>
            </a:r>
            <a:r>
              <a:rPr lang="ko-KR" altLang="en-US" err="1" smtClean="0"/>
              <a:t>패러미터</a:t>
            </a:r>
            <a:r>
              <a:rPr lang="ko-KR" altLang="en-US" smtClean="0"/>
              <a:t> 종류</a:t>
            </a:r>
            <a:r>
              <a:rPr lang="en-US" altLang="ko-KR" smtClean="0"/>
              <a:t>: None</a:t>
            </a:r>
            <a:r>
              <a:rPr lang="ko-KR" altLang="en-US" smtClean="0"/>
              <a:t>이면 상관 없는데 아예 </a:t>
            </a:r>
            <a:r>
              <a:rPr lang="en-US" altLang="ko-KR" smtClean="0"/>
              <a:t>key</a:t>
            </a:r>
            <a:r>
              <a:rPr lang="ko-KR" altLang="en-US" smtClean="0"/>
              <a:t>까지 없어져 버림</a:t>
            </a:r>
            <a:r>
              <a:rPr lang="en-US" altLang="ko-KR" smtClean="0"/>
              <a:t>) </a:t>
            </a:r>
          </a:p>
          <a:p>
            <a:pPr marL="1257300" lvl="2" indent="-342900">
              <a:buAutoNum type="arabicPeriod"/>
            </a:pPr>
            <a:r>
              <a:rPr lang="ko-KR" altLang="en-US" smtClean="0"/>
              <a:t>우선 </a:t>
            </a:r>
            <a:r>
              <a:rPr lang="ko-KR" altLang="en-US" err="1" smtClean="0"/>
              <a:t>데이버</a:t>
            </a:r>
            <a:r>
              <a:rPr lang="ko-KR" altLang="en-US" smtClean="0"/>
              <a:t> 베이스에 들어가는 키들과 예시 값들을 하나 구성 그림 </a:t>
            </a:r>
            <a:r>
              <a:rPr lang="en-US" altLang="ko-KR" smtClean="0"/>
              <a:t>1</a:t>
            </a:r>
          </a:p>
          <a:p>
            <a:pPr marL="1257300" lvl="2" indent="-342900">
              <a:buAutoNum type="arabicPeriod"/>
            </a:pPr>
            <a:r>
              <a:rPr lang="ko-KR" altLang="en-US" err="1" smtClean="0"/>
              <a:t>테서랙트를</a:t>
            </a:r>
            <a:r>
              <a:rPr lang="ko-KR" altLang="en-US" smtClean="0"/>
              <a:t> 이용하여 추출한 텍스트 데이터는 보통 다음과 같이 나옴 그림 </a:t>
            </a:r>
            <a:r>
              <a:rPr lang="en-US" altLang="ko-KR" smtClean="0"/>
              <a:t>2</a:t>
            </a:r>
          </a:p>
          <a:p>
            <a:pPr marL="1257300" lvl="2" indent="-342900">
              <a:buAutoNum type="arabicPeriod"/>
            </a:pPr>
            <a:r>
              <a:rPr lang="ko-KR" altLang="en-US" smtClean="0"/>
              <a:t>기존의 팀장님이 만든 코드로 추출한 데이터 그림</a:t>
            </a:r>
            <a:r>
              <a:rPr lang="en-US" altLang="ko-KR" smtClean="0"/>
              <a:t> 3</a:t>
            </a:r>
          </a:p>
          <a:p>
            <a:pPr marL="1257300" lvl="2" indent="-342900">
              <a:buAutoNum type="arabicPeriod"/>
            </a:pPr>
            <a:r>
              <a:rPr lang="ko-KR" altLang="en-US" smtClean="0"/>
              <a:t>그림</a:t>
            </a:r>
            <a:r>
              <a:rPr lang="en-US" altLang="ko-KR" smtClean="0"/>
              <a:t>2</a:t>
            </a:r>
            <a:r>
              <a:rPr lang="ko-KR" altLang="en-US" smtClean="0"/>
              <a:t>와 </a:t>
            </a:r>
            <a:r>
              <a:rPr lang="en-US" altLang="ko-KR" smtClean="0"/>
              <a:t>3</a:t>
            </a:r>
            <a:r>
              <a:rPr lang="ko-KR" altLang="en-US" smtClean="0"/>
              <a:t>비교하면 그림</a:t>
            </a:r>
            <a:r>
              <a:rPr lang="en-US" altLang="ko-KR" smtClean="0"/>
              <a:t>2</a:t>
            </a:r>
            <a:r>
              <a:rPr lang="ko-KR" altLang="en-US" smtClean="0"/>
              <a:t>에서 유의미한 데이터 전부 사라져 버림</a:t>
            </a:r>
            <a:endParaRPr lang="en-US" altLang="ko-KR" smtClean="0"/>
          </a:p>
          <a:p>
            <a:pPr marL="1257300" lvl="2" indent="-342900">
              <a:buAutoNum type="arabicPeriod"/>
            </a:pPr>
            <a:r>
              <a:rPr lang="ko-KR" altLang="en-US" smtClean="0"/>
              <a:t>이건 사진에서 아예 글자를 인식하지 못하거나 정확도가 너무 낮을 것을 방지하기 위해 진행한 이미지 </a:t>
            </a:r>
            <a:r>
              <a:rPr lang="ko-KR" altLang="en-US" err="1" smtClean="0"/>
              <a:t>전처리화</a:t>
            </a:r>
            <a:r>
              <a:rPr lang="ko-KR" altLang="en-US" smtClean="0"/>
              <a:t> 과정 이전의 문제</a:t>
            </a:r>
            <a:r>
              <a:rPr lang="en-US" altLang="ko-KR" smtClean="0"/>
              <a:t>. </a:t>
            </a:r>
            <a:endParaRPr lang="en-US" altLang="ko-KR"/>
          </a:p>
          <a:p>
            <a:pPr lvl="3"/>
            <a:r>
              <a:rPr lang="ko-KR" altLang="en-US" smtClean="0"/>
              <a:t>본 알고리즘 </a:t>
            </a:r>
            <a:r>
              <a:rPr lang="en-US" altLang="ko-KR" smtClean="0"/>
              <a:t>flow: </a:t>
            </a:r>
            <a:r>
              <a:rPr lang="ko-KR" altLang="en-US" smtClean="0"/>
              <a:t>사진에서 텍스트 추출</a:t>
            </a:r>
            <a:r>
              <a:rPr lang="en-US" altLang="ko-KR"/>
              <a:t> </a:t>
            </a:r>
            <a:r>
              <a:rPr lang="en-US" altLang="ko-KR" smtClean="0"/>
              <a:t>– </a:t>
            </a:r>
            <a:r>
              <a:rPr lang="ko-KR" altLang="en-US" smtClean="0"/>
              <a:t>정돈되지 않은 텍스트 데이터들 정리</a:t>
            </a:r>
            <a:r>
              <a:rPr lang="en-US" altLang="ko-KR" smtClean="0"/>
              <a:t>(</a:t>
            </a:r>
            <a:r>
              <a:rPr lang="ko-KR" altLang="en-US" smtClean="0"/>
              <a:t>그림</a:t>
            </a:r>
            <a:r>
              <a:rPr lang="en-US" altLang="ko-KR" smtClean="0"/>
              <a:t>2)</a:t>
            </a:r>
            <a:r>
              <a:rPr lang="ko-KR" altLang="en-US" smtClean="0"/>
              <a:t>정리된 텍스트 데이터가 데이터베이스에 들어가기전 진단서의 </a:t>
            </a:r>
            <a:r>
              <a:rPr lang="en-US" altLang="ko-KR" smtClean="0"/>
              <a:t>key</a:t>
            </a:r>
            <a:r>
              <a:rPr lang="ko-KR" altLang="en-US" smtClean="0"/>
              <a:t>가 되는 패러미터들에 각각 잘 매치되었는지 확인 및 모든 데이터 입력 확인 </a:t>
            </a:r>
            <a:endParaRPr lang="en-US" altLang="ko-KR" smtClean="0"/>
          </a:p>
          <a:p>
            <a:pPr lvl="3"/>
            <a:endParaRPr lang="en-US" altLang="ko-KR" smtClean="0"/>
          </a:p>
          <a:p>
            <a:pPr lvl="3"/>
            <a:r>
              <a:rPr lang="en-US" altLang="ko-KR" smtClean="0"/>
              <a:t>– </a:t>
            </a:r>
            <a:r>
              <a:rPr lang="ko-KR" altLang="en-US" smtClean="0"/>
              <a:t>아닌경우</a:t>
            </a:r>
            <a:r>
              <a:rPr lang="en-US" altLang="ko-KR" smtClean="0"/>
              <a:t>: </a:t>
            </a:r>
            <a:r>
              <a:rPr lang="ko-KR" altLang="en-US" smtClean="0"/>
              <a:t>이미지 전처리화</a:t>
            </a:r>
            <a:r>
              <a:rPr lang="en-US" altLang="ko-KR"/>
              <a:t> </a:t>
            </a:r>
            <a:r>
              <a:rPr lang="ko-KR" altLang="en-US" smtClean="0"/>
              <a:t>진행</a:t>
            </a:r>
            <a:r>
              <a:rPr lang="en-US" altLang="ko-KR" smtClean="0"/>
              <a:t>( </a:t>
            </a:r>
            <a:r>
              <a:rPr lang="ko-KR" altLang="en-US" smtClean="0"/>
              <a:t>굳이 이미지 전처리화를 먼저 진행하지 않는 이유는 각각의 서브 프로세스 실행으로 인해 소요되는 시간을 굳이 사용자에게 체감시키고 싶지 않기 때문이었는데 이제와서 다시 생각해보니 다시하면 똑같은거 아닌가</a:t>
            </a:r>
            <a:r>
              <a:rPr lang="en-US" altLang="ko-KR" smtClean="0"/>
              <a:t>… </a:t>
            </a:r>
            <a:r>
              <a:rPr lang="ko-KR" altLang="en-US" smtClean="0"/>
              <a:t>흠</a:t>
            </a:r>
            <a:r>
              <a:rPr lang="en-US" altLang="ko-KR" smtClean="0"/>
              <a:t>)</a:t>
            </a:r>
          </a:p>
          <a:p>
            <a:pPr lvl="3"/>
            <a:endParaRPr lang="en-US" altLang="ko-KR" smtClean="0"/>
          </a:p>
          <a:p>
            <a:pPr lvl="3"/>
            <a:r>
              <a:rPr lang="ko-KR" altLang="en-US" smtClean="0"/>
              <a:t>전처리를 진행하지 않아 텍스트 인식을 못해서 문제가 생긴 것 아니냐고 하기에는 앞서 언급한 문제도 있고 정확도가 </a:t>
            </a:r>
            <a:r>
              <a:rPr lang="en-US" altLang="ko-KR" smtClean="0"/>
              <a:t>100%</a:t>
            </a:r>
            <a:r>
              <a:rPr lang="ko-KR" altLang="en-US" smtClean="0"/>
              <a:t>가 아닌 이상</a:t>
            </a:r>
            <a:endParaRPr lang="en-US" altLang="ko-KR" smtClean="0"/>
          </a:p>
          <a:p>
            <a:pPr lvl="3"/>
            <a:r>
              <a:rPr lang="ko-KR" altLang="en-US" smtClean="0"/>
              <a:t>키값에 해당하는 패러미터들을 인식하는데 반드시 문제가 생길 것이 분명하기 때문</a:t>
            </a:r>
            <a:endParaRPr lang="en-US" altLang="ko-KR"/>
          </a:p>
          <a:p>
            <a:pPr lvl="3"/>
            <a:endParaRPr lang="en-US" altLang="ko-KR" smtClean="0"/>
          </a:p>
          <a:p>
            <a:pPr lvl="3"/>
            <a:endParaRPr lang="en-US" altLang="ko-KR" smtClean="0"/>
          </a:p>
          <a:p>
            <a:pPr marL="1257300" lvl="2" indent="-342900">
              <a:buAutoNum type="arabicPeriod"/>
            </a:pPr>
            <a:r>
              <a:rPr lang="ko-KR" altLang="en-US" smtClean="0"/>
              <a:t>제가 확인한 건 이미지 전처리화 전</a:t>
            </a:r>
            <a:r>
              <a:rPr lang="en-US" altLang="ko-KR" smtClean="0"/>
              <a:t>/</a:t>
            </a:r>
            <a:r>
              <a:rPr lang="ko-KR" altLang="en-US" smtClean="0"/>
              <a:t>후 단계에 대해 퍼포먼스 향상률을 위주로 검토하여 미처 알지 못했음</a:t>
            </a:r>
            <a:endParaRPr lang="en-US" altLang="ko-KR" smtClean="0"/>
          </a:p>
          <a:p>
            <a:pPr marL="1257300" lvl="2" indent="-342900">
              <a:buAutoNum type="arabicPeriod"/>
            </a:pPr>
            <a:r>
              <a:rPr lang="ko-KR" altLang="en-US" smtClean="0"/>
              <a:t>그런데 논문을 작성하면서 전반적인 프로세스에 대한 정확도를 판단해 보는 프로그램을 구성 및 결과 확인을 해보니 해당 과정에서 문제 발생 확인</a:t>
            </a:r>
            <a:endParaRPr lang="en-US" altLang="ko-KR" smtClean="0"/>
          </a:p>
          <a:p>
            <a:pPr marL="1257300" lvl="2" indent="-342900">
              <a:buAutoNum type="arabicPeriod"/>
            </a:pPr>
            <a:endParaRPr lang="en-US" altLang="ko-KR" smtClean="0"/>
          </a:p>
          <a:p>
            <a:pPr marL="800100" lvl="1" indent="-342900">
              <a:buAutoNum type="arabicPeriod"/>
            </a:pPr>
            <a:r>
              <a:rPr lang="ko-KR" altLang="en-US"/>
              <a:t>해당 부분 개선하기 </a:t>
            </a:r>
            <a:r>
              <a:rPr lang="ko-KR" altLang="en-US" smtClean="0"/>
              <a:t>위해 </a:t>
            </a:r>
            <a:r>
              <a:rPr lang="ko-KR" altLang="en-US"/>
              <a:t>새로운 코드 </a:t>
            </a:r>
            <a:r>
              <a:rPr lang="ko-KR" altLang="en-US" smtClean="0"/>
              <a:t>개발</a:t>
            </a:r>
            <a:r>
              <a:rPr lang="en-US" altLang="ko-KR"/>
              <a:t> extract_and_match_keys</a:t>
            </a:r>
            <a:endParaRPr lang="en-US" altLang="ko-KR" smtClean="0"/>
          </a:p>
          <a:p>
            <a:pPr marL="1257300" lvl="2" indent="-342900">
              <a:buAutoNum type="arabicPeriod"/>
            </a:pPr>
            <a:r>
              <a:rPr lang="ko-KR" altLang="en-US" smtClean="0"/>
              <a:t>우선 앞서 문제가 된 점을 다시 확인하기 위해 진단서 사진의 원본이 되는 </a:t>
            </a:r>
            <a:r>
              <a:rPr lang="en-US" altLang="ko-KR" smtClean="0"/>
              <a:t>json</a:t>
            </a:r>
            <a:r>
              <a:rPr lang="ko-KR" altLang="en-US" smtClean="0"/>
              <a:t>파일 하나 선택 </a:t>
            </a:r>
            <a:r>
              <a:rPr lang="en-US" altLang="ko-KR" smtClean="0"/>
              <a:t>(</a:t>
            </a:r>
            <a:r>
              <a:rPr lang="ko-KR" altLang="en-US" smtClean="0"/>
              <a:t>그림 </a:t>
            </a:r>
            <a:r>
              <a:rPr lang="en-US" altLang="ko-KR" smtClean="0"/>
              <a:t>4</a:t>
            </a:r>
            <a:r>
              <a:rPr lang="ko-KR" altLang="en-US" smtClean="0"/>
              <a:t> </a:t>
            </a:r>
            <a:r>
              <a:rPr lang="en-US" altLang="ko-KR" smtClean="0"/>
              <a:t>) </a:t>
            </a:r>
            <a:r>
              <a:rPr lang="ko-KR" altLang="en-US" smtClean="0"/>
              <a:t>후 사진 대신 텍스트 파일을 입력값으로 대신하여 확인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추출한 텍스트가 완벽하다면</a:t>
            </a:r>
            <a:r>
              <a:rPr lang="en-US" altLang="ko-KR" smtClean="0"/>
              <a:t>(</a:t>
            </a:r>
            <a:r>
              <a:rPr lang="ko-KR" altLang="en-US" smtClean="0"/>
              <a:t>실상 불가능</a:t>
            </a:r>
            <a:r>
              <a:rPr lang="en-US" altLang="ko-KR" smtClean="0"/>
              <a:t>) </a:t>
            </a:r>
            <a:r>
              <a:rPr lang="ko-KR" altLang="en-US" smtClean="0"/>
              <a:t>이론상 키와 매칭되는 텍스트들이 전부 일치해야 함</a:t>
            </a:r>
            <a:r>
              <a:rPr lang="en-US" altLang="ko-KR" smtClean="0"/>
              <a:t>.</a:t>
            </a:r>
            <a:r>
              <a:rPr lang="ko-KR" altLang="en-US" smtClean="0"/>
              <a:t>팀장님이 하드코딩한 부분과 개발하신 </a:t>
            </a:r>
            <a:r>
              <a:rPr lang="en-US" altLang="ko-KR" smtClean="0"/>
              <a:t>parse_text</a:t>
            </a:r>
            <a:r>
              <a:rPr lang="ko-KR" altLang="en-US" smtClean="0"/>
              <a:t>도 해당 부분에 대해서는 좋은 결과가 나오지만 사진을 입력값으로 가지면 안됨</a:t>
            </a:r>
            <a:r>
              <a:rPr lang="en-US" altLang="ko-KR" smtClean="0"/>
              <a:t>(</a:t>
            </a:r>
            <a:r>
              <a:rPr lang="ko-KR" altLang="en-US" smtClean="0"/>
              <a:t>이유</a:t>
            </a:r>
            <a:r>
              <a:rPr lang="en-US" altLang="ko-KR" smtClean="0"/>
              <a:t>: </a:t>
            </a:r>
            <a:r>
              <a:rPr lang="ko-KR" altLang="en-US" smtClean="0"/>
              <a:t>하드코딩한 패턴</a:t>
            </a:r>
            <a:r>
              <a:rPr lang="en-US" altLang="ko-KR" smtClean="0"/>
              <a:t>(</a:t>
            </a:r>
            <a:r>
              <a:rPr lang="ko-KR" altLang="en-US" smtClean="0"/>
              <a:t>한글 텍스트들</a:t>
            </a:r>
            <a:r>
              <a:rPr lang="en-US" altLang="ko-KR" smtClean="0"/>
              <a:t>)</a:t>
            </a:r>
            <a:r>
              <a:rPr lang="ko-KR" altLang="en-US" smtClean="0"/>
              <a:t>일 조금만 다르게 인식해도 해당 키 아예 무시해 버리기 때문</a:t>
            </a:r>
            <a:r>
              <a:rPr lang="en-US" altLang="ko-KR" smtClean="0"/>
              <a:t>)</a:t>
            </a:r>
            <a:r>
              <a:rPr lang="ko-KR" altLang="en-US" smtClean="0"/>
              <a:t> </a:t>
            </a:r>
            <a:endParaRPr lang="en-US" altLang="ko-KR" smtClean="0"/>
          </a:p>
          <a:p>
            <a:pPr marL="1257300" lvl="2" indent="-342900">
              <a:buAutoNum type="arabicPeriod"/>
            </a:pPr>
            <a:r>
              <a:rPr lang="ko-KR" altLang="en-US" smtClean="0"/>
              <a:t>추출한 텍스트에서 각각의 키와 매칭되는 값을 찾아 저장하는 알고리즘 개발 </a:t>
            </a:r>
            <a:endParaRPr lang="en-US" altLang="ko-KR" smtClean="0"/>
          </a:p>
          <a:p>
            <a:pPr marL="800100" lvl="1" indent="-342900">
              <a:buAutoNum type="arabicPeriod"/>
            </a:pPr>
            <a:r>
              <a:rPr lang="ko-KR" altLang="en-US" smtClean="0"/>
              <a:t>ㅁㄹㄴㅇ</a:t>
            </a:r>
            <a:endParaRPr lang="en-US" altLang="ko-KR" smtClean="0"/>
          </a:p>
          <a:p>
            <a:pPr marL="800100" lvl="1" indent="-342900">
              <a:buAutoNum type="arabicPeriod"/>
            </a:pPr>
            <a:endParaRPr lang="en-US" altLang="ko-KR"/>
          </a:p>
          <a:p>
            <a:pPr marL="800100" lvl="1" indent="-342900">
              <a:buAutoNum type="arabicPeriod"/>
            </a:pPr>
            <a:endParaRPr lang="en-US" altLang="ko-KR" smtClean="0"/>
          </a:p>
          <a:p>
            <a:pPr marL="342900" indent="-342900">
              <a:buAutoNum type="arabicPeriod"/>
            </a:pPr>
            <a:r>
              <a:rPr lang="ko-KR" altLang="en-US" smtClean="0"/>
              <a:t> 팀 </a:t>
            </a:r>
            <a:r>
              <a:rPr lang="en-US" altLang="ko-KR" smtClean="0"/>
              <a:t>chat </a:t>
            </a:r>
            <a:r>
              <a:rPr lang="en-US" altLang="ko-KR" err="1" smtClean="0"/>
              <a:t>gpt</a:t>
            </a:r>
            <a:r>
              <a:rPr lang="en-US" altLang="ko-KR" smtClean="0"/>
              <a:t> </a:t>
            </a:r>
            <a:r>
              <a:rPr lang="ko-KR" altLang="en-US" smtClean="0"/>
              <a:t>개설 </a:t>
            </a:r>
            <a:endParaRPr lang="en-US" altLang="ko-KR" smtClean="0"/>
          </a:p>
          <a:p>
            <a:pPr marL="342900" indent="-342900">
              <a:buAutoNum type="arabicPeriod"/>
            </a:pPr>
            <a:r>
              <a:rPr lang="en-US" altLang="ko-KR" smtClean="0"/>
              <a:t>3</a:t>
            </a:r>
          </a:p>
          <a:p>
            <a:pPr marL="342900" indent="-342900">
              <a:buAutoNum type="arabicPeriod"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306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0F7740A3-8F8A-0DC0-2CC8-EDF64B2D0ED2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2265AD7-B1CE-AE8C-8074-CE4ED76E557F}"/>
              </a:ext>
            </a:extLst>
          </p:cNvPr>
          <p:cNvSpPr txBox="1"/>
          <p:nvPr/>
        </p:nvSpPr>
        <p:spPr>
          <a:xfrm>
            <a:off x="575396" y="345588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accent4"/>
                </a:solidFill>
              </a:rPr>
              <a:t>Difficulty</a:t>
            </a:r>
          </a:p>
          <a:p>
            <a:endParaRPr lang="ko-KR" altLang="en-US">
              <a:solidFill>
                <a:schemeClr val="accent4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51B4D7-5D2C-AF99-B3BE-F6EB81B18073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805424" y="2967335"/>
            <a:ext cx="25811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0" cap="none" spc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Sample</a:t>
            </a:r>
            <a:endParaRPr lang="en-US" altLang="ko-KR" sz="5400" b="0" cap="none" spc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2123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791" y="0"/>
            <a:ext cx="5668166" cy="277216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9581" y="3171183"/>
            <a:ext cx="4772691" cy="338184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003481" y="2678740"/>
            <a:ext cx="346569" cy="43088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2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altLang="ko-KR" sz="2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196365" y="2566479"/>
            <a:ext cx="346569" cy="43088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2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en-US" altLang="ko-KR" sz="2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59102" y="6516996"/>
            <a:ext cx="346569" cy="43088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2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en-US" altLang="ko-KR" sz="2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9379" y="3171183"/>
            <a:ext cx="3640539" cy="368422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263" y="-2294004"/>
            <a:ext cx="3162741" cy="497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9969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72278" y="127220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24049592" descr="EMB000030103bf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477" y="2802835"/>
            <a:ext cx="4673600" cy="242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162261" y="1527314"/>
            <a:ext cx="46382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발전 가능성</a:t>
            </a:r>
            <a:endParaRPr lang="en-US" altLang="ko-KR" smtClean="0"/>
          </a:p>
          <a:p>
            <a:endParaRPr lang="en-US" altLang="ko-KR"/>
          </a:p>
          <a:p>
            <a:r>
              <a:rPr lang="en-US" altLang="ko-KR" smtClean="0"/>
              <a:t>Update</a:t>
            </a:r>
            <a:r>
              <a:rPr lang="ko-KR" altLang="en-US" smtClean="0"/>
              <a:t>과정에서</a:t>
            </a:r>
            <a:endParaRPr lang="en-US" altLang="ko-KR" smtClean="0"/>
          </a:p>
          <a:p>
            <a:endParaRPr lang="en-US" altLang="ko-KR"/>
          </a:p>
          <a:p>
            <a:r>
              <a:rPr lang="ko-KR" altLang="en-US" smtClean="0"/>
              <a:t>빈 </a:t>
            </a:r>
            <a:r>
              <a:rPr lang="ko-KR" altLang="en-US" err="1" smtClean="0"/>
              <a:t>패러미터</a:t>
            </a:r>
            <a:r>
              <a:rPr lang="ko-KR" altLang="en-US" smtClean="0"/>
              <a:t> 값에 무작정 값을 채우는 것이 아닌 인식한 텍스트가</a:t>
            </a:r>
            <a:endParaRPr lang="en-US" altLang="ko-KR" smtClean="0"/>
          </a:p>
          <a:p>
            <a:r>
              <a:rPr lang="ko-KR" altLang="en-US" err="1" smtClean="0"/>
              <a:t>패러미터</a:t>
            </a:r>
            <a:r>
              <a:rPr lang="en-US" altLang="ko-KR" smtClean="0"/>
              <a:t>(ex: </a:t>
            </a:r>
            <a:r>
              <a:rPr lang="ko-KR" altLang="en-US" smtClean="0"/>
              <a:t>병명</a:t>
            </a:r>
            <a:r>
              <a:rPr lang="en-US" altLang="ko-KR" smtClean="0"/>
              <a:t>, </a:t>
            </a:r>
            <a:r>
              <a:rPr lang="ko-KR" altLang="en-US" smtClean="0"/>
              <a:t>증상 </a:t>
            </a:r>
            <a:r>
              <a:rPr lang="en-US" altLang="ko-KR" err="1" smtClean="0"/>
              <a:t>etc</a:t>
            </a:r>
            <a:r>
              <a:rPr lang="en-US" altLang="ko-KR" smtClean="0"/>
              <a:t>)</a:t>
            </a:r>
            <a:r>
              <a:rPr lang="ko-KR" altLang="en-US" smtClean="0"/>
              <a:t>에</a:t>
            </a:r>
            <a:r>
              <a:rPr lang="en-US" altLang="ko-KR"/>
              <a:t> </a:t>
            </a:r>
            <a:r>
              <a:rPr lang="ko-KR" altLang="en-US" smtClean="0"/>
              <a:t>어울리는지 확인하는 코드 추가 </a:t>
            </a:r>
            <a:r>
              <a:rPr lang="ko-KR" altLang="en-US"/>
              <a:t>중</a:t>
            </a:r>
            <a:endParaRPr lang="en-US" altLang="ko-KR" smtClean="0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3787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5184175"/>
              </p:ext>
            </p:extLst>
          </p:nvPr>
        </p:nvGraphicFramePr>
        <p:xfrm>
          <a:off x="424069" y="348605"/>
          <a:ext cx="9788940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7788"/>
                <a:gridCol w="1957788"/>
                <a:gridCol w="1957788"/>
                <a:gridCol w="1957788"/>
                <a:gridCol w="1957788"/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Src Data(Text)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Src Picture</a:t>
                      </a:r>
                      <a:br>
                        <a:rPr lang="en-US" altLang="ko-KR" smtClean="0"/>
                      </a:br>
                      <a:r>
                        <a:rPr lang="en-US" altLang="ko-KR" smtClean="0"/>
                        <a:t>(Tesseract</a:t>
                      </a:r>
                      <a:r>
                        <a:rPr lang="en-US" altLang="ko-KR" baseline="0" smtClean="0"/>
                        <a:t> Only)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Preprocessed</a:t>
                      </a:r>
                      <a:r>
                        <a:rPr lang="en-US" altLang="ko-KR" baseline="0" smtClean="0"/>
                        <a:t> Picture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smtClean="0"/>
                        <a:t>정확도</a:t>
                      </a:r>
                      <a:r>
                        <a:rPr lang="en-US" altLang="ko-KR" b="1" smtClean="0"/>
                        <a:t>(Accuracy)</a:t>
                      </a:r>
                      <a:r>
                        <a:rPr lang="en-US" altLang="ko-KR" smtClean="0"/>
                        <a:t>: </a:t>
                      </a:r>
                      <a:r>
                        <a:rPr lang="ko-KR" altLang="en-US" smtClean="0"/>
                        <a:t>정확히 인식된 텍스트의 비율</a:t>
                      </a:r>
                      <a:r>
                        <a:rPr lang="en-US" altLang="ko-KR" smtClean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100%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34%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smtClean="0"/>
                        <a:t>재현율</a:t>
                      </a:r>
                      <a:r>
                        <a:rPr lang="en-US" altLang="ko-KR" b="1" smtClean="0"/>
                        <a:t>(Recall)</a:t>
                      </a:r>
                      <a:r>
                        <a:rPr lang="en-US" altLang="ko-KR" smtClean="0"/>
                        <a:t>: </a:t>
                      </a:r>
                      <a:r>
                        <a:rPr lang="ko-KR" altLang="en-US" smtClean="0"/>
                        <a:t>실제 텍스트 중에서 올바르게 인식된 텍스트 비율</a:t>
                      </a:r>
                      <a:r>
                        <a:rPr lang="en-US" altLang="ko-KR" smtClean="0"/>
                        <a:t>.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smtClean="0"/>
                        <a:t>정밀도</a:t>
                      </a:r>
                      <a:r>
                        <a:rPr lang="en-US" altLang="ko-KR" b="1" smtClean="0"/>
                        <a:t>(Precision)</a:t>
                      </a:r>
                      <a:r>
                        <a:rPr lang="en-US" altLang="ko-KR" smtClean="0"/>
                        <a:t>: </a:t>
                      </a:r>
                      <a:r>
                        <a:rPr lang="ko-KR" altLang="en-US" smtClean="0"/>
                        <a:t>인식된 텍스트 중에서 실제로 맞는 텍스트 비율</a:t>
                      </a:r>
                      <a:r>
                        <a:rPr lang="en-US" altLang="ko-KR" smtClean="0"/>
                        <a:t>.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smtClean="0"/>
                        <a:t>F1 </a:t>
                      </a:r>
                      <a:r>
                        <a:rPr lang="ko-KR" altLang="en-US" b="1" smtClean="0"/>
                        <a:t>스코어</a:t>
                      </a:r>
                      <a:r>
                        <a:rPr lang="en-US" altLang="ko-KR" smtClean="0"/>
                        <a:t>: </a:t>
                      </a:r>
                      <a:r>
                        <a:rPr lang="ko-KR" altLang="en-US" smtClean="0"/>
                        <a:t>정밀도와 재현율의 조화 평균</a:t>
                      </a:r>
                      <a:r>
                        <a:rPr lang="en-US" altLang="ko-KR" smtClean="0"/>
                        <a:t>.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smtClean="0"/>
                        <a:t>오류 유형 분석</a:t>
                      </a:r>
                      <a:r>
                        <a:rPr lang="en-US" altLang="ko-KR" smtClean="0"/>
                        <a:t>: </a:t>
                      </a:r>
                      <a:r>
                        <a:rPr lang="ko-KR" altLang="en-US" smtClean="0"/>
                        <a:t>인식 오류의 종류</a:t>
                      </a:r>
                      <a:r>
                        <a:rPr lang="en-US" altLang="ko-KR" smtClean="0"/>
                        <a:t>(</a:t>
                      </a:r>
                      <a:r>
                        <a:rPr lang="ko-KR" altLang="en-US" smtClean="0"/>
                        <a:t>예</a:t>
                      </a:r>
                      <a:r>
                        <a:rPr lang="en-US" altLang="ko-KR" smtClean="0"/>
                        <a:t>: </a:t>
                      </a:r>
                      <a:r>
                        <a:rPr lang="ko-KR" altLang="en-US" smtClean="0"/>
                        <a:t>생략</a:t>
                      </a:r>
                      <a:r>
                        <a:rPr lang="en-US" altLang="ko-KR" smtClean="0"/>
                        <a:t>, </a:t>
                      </a:r>
                      <a:r>
                        <a:rPr lang="ko-KR" altLang="en-US" smtClean="0"/>
                        <a:t>대체 등</a:t>
                      </a:r>
                      <a:r>
                        <a:rPr lang="en-US" altLang="ko-KR" smtClean="0"/>
                        <a:t>).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71345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22852" y="596348"/>
            <a:ext cx="109197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자신이 담당한 부분에 대한 스케줄표 작성</a:t>
            </a:r>
            <a:endParaRPr lang="en-US" altLang="ko-KR" smtClean="0"/>
          </a:p>
          <a:p>
            <a:endParaRPr lang="en-US" altLang="ko-KR"/>
          </a:p>
          <a:p>
            <a:r>
              <a:rPr lang="ko-KR" altLang="en-US" smtClean="0"/>
              <a:t>각자 개발한 부분을 합칠때</a:t>
            </a:r>
            <a:endParaRPr lang="en-US" altLang="ko-KR" smtClean="0"/>
          </a:p>
          <a:p>
            <a:r>
              <a:rPr lang="ko-KR" altLang="en-US" smtClean="0"/>
              <a:t>필요한 기능 요구</a:t>
            </a:r>
            <a:endParaRPr lang="en-US" altLang="ko-KR" smtClean="0"/>
          </a:p>
          <a:p>
            <a:endParaRPr lang="en-US" altLang="ko-KR" smtClean="0"/>
          </a:p>
          <a:p>
            <a:endParaRPr lang="en-US" altLang="ko-KR"/>
          </a:p>
          <a:p>
            <a:r>
              <a:rPr lang="ko-KR" altLang="en-US" smtClean="0"/>
              <a:t>사진에서 인식한 텍스트 데이터</a:t>
            </a:r>
            <a:endParaRPr lang="en-US" altLang="ko-KR" smtClean="0"/>
          </a:p>
          <a:p>
            <a:r>
              <a:rPr lang="ko-KR" altLang="en-US" smtClean="0"/>
              <a:t>키</a:t>
            </a:r>
            <a:r>
              <a:rPr lang="en-US" altLang="ko-KR" smtClean="0"/>
              <a:t>-</a:t>
            </a:r>
            <a:r>
              <a:rPr lang="ko-KR" altLang="en-US" smtClean="0"/>
              <a:t>값 매치시키기 위한 알고리즘</a:t>
            </a:r>
            <a:endParaRPr lang="en-US" altLang="ko-KR" smtClean="0"/>
          </a:p>
          <a:p>
            <a:r>
              <a:rPr lang="ko-KR" altLang="en-US" smtClean="0"/>
              <a:t>그림</a:t>
            </a:r>
            <a:r>
              <a:rPr lang="en-US" altLang="ko-KR" smtClean="0"/>
              <a:t>1</a:t>
            </a:r>
            <a:r>
              <a:rPr lang="ko-KR" altLang="en-US" smtClean="0"/>
              <a:t>처럼 진단 증상이 주이</a:t>
            </a:r>
            <a:r>
              <a:rPr lang="en-US" altLang="ko-KR" smtClean="0"/>
              <a:t>~</a:t>
            </a:r>
            <a:r>
              <a:rPr lang="ko-KR" altLang="en-US" smtClean="0"/>
              <a:t>서와 같이 나오는 경우 해당 부분을 진단증상으로 인식할 수 있어야 함</a:t>
            </a:r>
            <a:endParaRPr lang="en-US" altLang="ko-KR" smtClean="0"/>
          </a:p>
          <a:p>
            <a:pPr marL="342900" indent="-342900">
              <a:buAutoNum type="arabicPeriod"/>
            </a:pPr>
            <a:r>
              <a:rPr lang="ko-KR" altLang="en-US" smtClean="0"/>
              <a:t>머신러닝</a:t>
            </a:r>
            <a:r>
              <a:rPr lang="en-US" altLang="ko-KR" smtClean="0"/>
              <a:t>: </a:t>
            </a:r>
            <a:r>
              <a:rPr lang="ko-KR" altLang="en-US" smtClean="0"/>
              <a:t>사진 많이많이 찍어서 각 키에 해당하는 부분을</a:t>
            </a:r>
            <a:r>
              <a:rPr lang="en-US" altLang="ko-KR" smtClean="0"/>
              <a:t>…</a:t>
            </a:r>
          </a:p>
          <a:p>
            <a:pPr marL="342900" indent="-342900">
              <a:buAutoNum type="arabicPeriod"/>
            </a:pPr>
            <a:r>
              <a:rPr lang="ko-KR" altLang="en-US" smtClean="0"/>
              <a:t>알고리즘 설계</a:t>
            </a:r>
            <a:r>
              <a:rPr lang="en-US" altLang="ko-KR"/>
              <a:t> </a:t>
            </a:r>
            <a:r>
              <a:rPr lang="en-US" altLang="ko-KR" smtClean="0"/>
              <a:t>: </a:t>
            </a:r>
            <a:r>
              <a:rPr lang="ko-KR" altLang="en-US" smtClean="0"/>
              <a:t>진단서라는 특정 규격에 맞춰 추출되는 텍스트 형식도</a:t>
            </a:r>
            <a:r>
              <a:rPr lang="en-US" altLang="ko-KR" smtClean="0"/>
              <a:t>,</a:t>
            </a:r>
            <a:r>
              <a:rPr lang="ko-KR" altLang="en-US" smtClean="0"/>
              <a:t> 대부분 아래 그림과 같이 일정한 규격에 따라 나옴</a:t>
            </a:r>
            <a:r>
              <a:rPr lang="en-US" altLang="ko-KR" smtClean="0"/>
              <a:t>(</a:t>
            </a:r>
            <a:r>
              <a:rPr lang="ko-KR" altLang="en-US" smtClean="0"/>
              <a:t>즉 사전에 설정한 양식</a:t>
            </a:r>
            <a:r>
              <a:rPr lang="en-US" altLang="ko-KR" smtClean="0"/>
              <a:t>=</a:t>
            </a:r>
            <a:r>
              <a:rPr lang="ko-KR" altLang="en-US" smtClean="0"/>
              <a:t>특정 양식</a:t>
            </a:r>
            <a:r>
              <a:rPr lang="en-US" altLang="ko-KR" smtClean="0"/>
              <a:t>=</a:t>
            </a:r>
            <a:r>
              <a:rPr lang="ko-KR" altLang="en-US" smtClean="0"/>
              <a:t>특정 문서</a:t>
            </a:r>
            <a:r>
              <a:rPr lang="en-US" altLang="ko-KR" smtClean="0"/>
              <a:t>=</a:t>
            </a:r>
            <a:r>
              <a:rPr lang="ko-KR" altLang="en-US" smtClean="0"/>
              <a:t>진단서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이렇게 사전에 특정 규격을 설정가능함</a:t>
            </a:r>
            <a:r>
              <a:rPr lang="en-US" altLang="ko-KR" smtClean="0"/>
              <a:t>.(</a:t>
            </a:r>
            <a:r>
              <a:rPr lang="ko-KR" altLang="en-US" smtClean="0"/>
              <a:t>이는 사전에 관리자가 키값을 입력하는 것처럼 사전설계 가능</a:t>
            </a:r>
            <a:r>
              <a:rPr lang="en-US" altLang="ko-KR" smtClean="0"/>
              <a:t>)</a:t>
            </a:r>
            <a:endParaRPr lang="en-US" altLang="ko-KR"/>
          </a:p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02" y="4647892"/>
            <a:ext cx="4591691" cy="221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3256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27494" y="-737846"/>
            <a:ext cx="10831902" cy="10187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smtClean="0"/>
              <a:t>해당 내용은 발표에서 제외</a:t>
            </a:r>
            <a:endParaRPr lang="en-US" altLang="ko-KR" sz="4400" smtClean="0"/>
          </a:p>
          <a:p>
            <a:endParaRPr lang="en-US" altLang="ko-KR"/>
          </a:p>
          <a:p>
            <a:endParaRPr lang="en-US" altLang="ko-KR" smtClean="0"/>
          </a:p>
          <a:p>
            <a:endParaRPr lang="en-US" altLang="ko-KR"/>
          </a:p>
          <a:p>
            <a:r>
              <a:rPr lang="en-US" altLang="ko-KR" err="1" smtClean="0"/>
              <a:t>ExtractTextfromDiagnosis</a:t>
            </a:r>
            <a:r>
              <a:rPr lang="en-US" altLang="ko-KR" smtClean="0"/>
              <a:t> </a:t>
            </a:r>
            <a:r>
              <a:rPr lang="ko-KR" altLang="en-US" smtClean="0"/>
              <a:t>글자 자체를 잘 인식하도록 하려면 여러 각도에서 찍은 사진에서 텍스트를 추출하여 각각 </a:t>
            </a:r>
            <a:r>
              <a:rPr lang="en-US" altLang="ko-KR" err="1" smtClean="0"/>
              <a:t>ai</a:t>
            </a:r>
            <a:r>
              <a:rPr lang="en-US" altLang="ko-KR" smtClean="0"/>
              <a:t> </a:t>
            </a:r>
            <a:r>
              <a:rPr lang="ko-KR" altLang="en-US" smtClean="0"/>
              <a:t>모델 만들어야 함</a:t>
            </a:r>
            <a:r>
              <a:rPr lang="en-US" altLang="ko-KR" smtClean="0"/>
              <a:t>. </a:t>
            </a:r>
            <a:r>
              <a:rPr lang="ko-KR" altLang="en-US" smtClean="0"/>
              <a:t>현실적으로 불가능하다 판단</a:t>
            </a:r>
            <a:endParaRPr lang="en-US" altLang="ko-KR" smtClean="0"/>
          </a:p>
          <a:p>
            <a:r>
              <a:rPr lang="ko-KR" altLang="en-US" smtClean="0"/>
              <a:t>최대한 텍스트를 잘 추출할 수 있도록 이미지 </a:t>
            </a:r>
            <a:r>
              <a:rPr lang="ko-KR" altLang="en-US" err="1" smtClean="0"/>
              <a:t>전처리화에</a:t>
            </a:r>
            <a:r>
              <a:rPr lang="ko-KR" altLang="en-US"/>
              <a:t> </a:t>
            </a:r>
            <a:r>
              <a:rPr lang="ko-KR" altLang="en-US" smtClean="0"/>
              <a:t>투자 하는 것이 나을 것이라 판단</a:t>
            </a:r>
            <a:r>
              <a:rPr lang="en-US" altLang="ko-KR" smtClean="0"/>
              <a:t>.</a:t>
            </a:r>
          </a:p>
          <a:p>
            <a:endParaRPr lang="en-US" altLang="ko-KR" smtClean="0"/>
          </a:p>
          <a:p>
            <a:pPr marL="342900" indent="-342900">
              <a:buAutoNum type="arabicPeriod"/>
            </a:pPr>
            <a:r>
              <a:rPr lang="ko-KR" altLang="en-US" smtClean="0"/>
              <a:t>텍스트 추출 </a:t>
            </a:r>
            <a:r>
              <a:rPr lang="en-US" altLang="ko-KR" smtClean="0"/>
              <a:t>text_extract.py</a:t>
            </a:r>
          </a:p>
          <a:p>
            <a:pPr marL="342900" indent="-342900">
              <a:buAutoNum type="arabicPeriod"/>
            </a:pPr>
            <a:endParaRPr lang="en-US" altLang="ko-KR" smtClean="0"/>
          </a:p>
          <a:p>
            <a:pPr marL="342900" indent="-342900">
              <a:buAutoNum type="arabicPeriod"/>
            </a:pPr>
            <a:r>
              <a:rPr lang="ko-KR" altLang="en-US" smtClean="0"/>
              <a:t>각 </a:t>
            </a:r>
            <a:r>
              <a:rPr lang="ko-KR" altLang="en-US" err="1" smtClean="0"/>
              <a:t>패러미터에</a:t>
            </a:r>
            <a:r>
              <a:rPr lang="ko-KR" altLang="en-US" smtClean="0"/>
              <a:t> 값 저장</a:t>
            </a:r>
            <a:r>
              <a:rPr lang="en-US" altLang="ko-KR" smtClean="0"/>
              <a:t>(</a:t>
            </a:r>
            <a:r>
              <a:rPr lang="ko-KR" altLang="en-US" smtClean="0"/>
              <a:t>만약 저장되는 값이 없다면</a:t>
            </a:r>
            <a:r>
              <a:rPr lang="en-US" altLang="ko-KR" smtClean="0"/>
              <a:t>(4</a:t>
            </a:r>
            <a:r>
              <a:rPr lang="ko-KR" altLang="en-US" smtClean="0"/>
              <a:t>번 단계로</a:t>
            </a:r>
            <a:r>
              <a:rPr lang="en-US" altLang="ko-KR" smtClean="0"/>
              <a:t>) </a:t>
            </a:r>
          </a:p>
          <a:p>
            <a:pPr marL="342900" indent="-342900">
              <a:buFontTx/>
              <a:buAutoNum type="arabicPeriod"/>
            </a:pPr>
            <a:r>
              <a:rPr lang="en-US" altLang="ko-KR" err="1" smtClean="0"/>
              <a:t>Json</a:t>
            </a:r>
            <a:r>
              <a:rPr lang="en-US" altLang="ko-KR" smtClean="0"/>
              <a:t> </a:t>
            </a:r>
            <a:r>
              <a:rPr lang="ko-KR" altLang="en-US" smtClean="0"/>
              <a:t>혹은 </a:t>
            </a:r>
            <a:r>
              <a:rPr lang="en-US" altLang="ko-KR" err="1" smtClean="0"/>
              <a:t>csv</a:t>
            </a:r>
            <a:r>
              <a:rPr lang="en-US" altLang="ko-KR" smtClean="0"/>
              <a:t> </a:t>
            </a:r>
            <a:r>
              <a:rPr lang="ko-KR" altLang="en-US" smtClean="0"/>
              <a:t>파일로 저장 </a:t>
            </a:r>
            <a:r>
              <a:rPr lang="en-US" altLang="ko-KR" smtClean="0"/>
              <a:t>//Case1. </a:t>
            </a:r>
            <a:r>
              <a:rPr lang="ko-KR" altLang="en-US" smtClean="0"/>
              <a:t>입력한 사진이 꽉 찬 사진인 경우</a:t>
            </a:r>
            <a:r>
              <a:rPr lang="en-US" altLang="ko-KR" smtClean="0"/>
              <a:t>(</a:t>
            </a:r>
            <a:r>
              <a:rPr lang="ko-KR" altLang="en-US" smtClean="0"/>
              <a:t>텍스트 추출 잘됨</a:t>
            </a:r>
            <a:r>
              <a:rPr lang="en-US" altLang="ko-KR" smtClean="0"/>
              <a:t>)</a:t>
            </a:r>
          </a:p>
          <a:p>
            <a:pPr marL="342900" indent="-342900">
              <a:buAutoNum type="arabicPeriod"/>
            </a:pPr>
            <a:endParaRPr lang="en-US" altLang="ko-KR" smtClean="0"/>
          </a:p>
          <a:p>
            <a:pPr marL="342900" indent="-342900">
              <a:buAutoNum type="arabicPeriod"/>
            </a:pPr>
            <a:endParaRPr lang="en-US" altLang="ko-KR" smtClean="0"/>
          </a:p>
          <a:p>
            <a:pPr marL="342900" indent="-342900">
              <a:buAutoNum type="arabicPeriod"/>
            </a:pPr>
            <a:r>
              <a:rPr lang="en-US" altLang="ko-KR" smtClean="0"/>
              <a:t>Case2. </a:t>
            </a:r>
            <a:r>
              <a:rPr lang="ko-KR" altLang="en-US" smtClean="0"/>
              <a:t>입력한 사진에서 텍스트 추출 못함</a:t>
            </a:r>
            <a:r>
              <a:rPr lang="en-US" altLang="ko-KR" smtClean="0"/>
              <a:t>. </a:t>
            </a:r>
            <a:r>
              <a:rPr lang="en-US" altLang="ko-KR"/>
              <a:t> </a:t>
            </a:r>
            <a:r>
              <a:rPr lang="ko-KR" altLang="en-US" smtClean="0"/>
              <a:t>전처리 필요 </a:t>
            </a:r>
            <a:endParaRPr lang="en-US" altLang="ko-KR" smtClean="0"/>
          </a:p>
          <a:p>
            <a:pPr marL="800100" lvl="1" indent="-342900">
              <a:buAutoNum type="arabicPeriod"/>
            </a:pPr>
            <a:r>
              <a:rPr lang="en-US" altLang="ko-KR"/>
              <a:t>A</a:t>
            </a:r>
            <a:r>
              <a:rPr lang="en-US" altLang="ko-KR" smtClean="0"/>
              <a:t>. </a:t>
            </a:r>
            <a:r>
              <a:rPr lang="ko-KR" altLang="en-US" smtClean="0"/>
              <a:t>회전</a:t>
            </a:r>
            <a:r>
              <a:rPr lang="en-US" altLang="ko-KR" smtClean="0"/>
              <a:t>, B.</a:t>
            </a:r>
            <a:r>
              <a:rPr lang="ko-KR" altLang="en-US" smtClean="0"/>
              <a:t>진단서 부분만 추출</a:t>
            </a:r>
            <a:r>
              <a:rPr lang="en-US" altLang="ko-KR" smtClean="0"/>
              <a:t>. C. </a:t>
            </a:r>
            <a:r>
              <a:rPr lang="ko-KR" altLang="en-US" smtClean="0"/>
              <a:t>그림자 제거 </a:t>
            </a:r>
            <a:r>
              <a:rPr lang="en-US" altLang="ko-KR" smtClean="0"/>
              <a:t>123</a:t>
            </a:r>
            <a:r>
              <a:rPr lang="ko-KR" altLang="en-US" smtClean="0"/>
              <a:t>은 우선순위는 아님 모두 개발완료 후 순서를 재배치 하며 최적의 결과가 나오는 순열 찾기</a:t>
            </a:r>
            <a:endParaRPr lang="en-US" altLang="ko-KR" smtClean="0"/>
          </a:p>
          <a:p>
            <a:pPr marL="342900" indent="-342900">
              <a:buAutoNum type="arabicPeriod"/>
            </a:pPr>
            <a:endParaRPr lang="en-US" altLang="ko-KR" smtClean="0"/>
          </a:p>
          <a:p>
            <a:pPr marL="342900" indent="-342900">
              <a:buAutoNum type="arabicPeriod"/>
            </a:pPr>
            <a:r>
              <a:rPr lang="en-US" altLang="ko-KR" smtClean="0"/>
              <a:t>A. Rotate Image</a:t>
            </a:r>
            <a:endParaRPr lang="en-US" altLang="ko-KR"/>
          </a:p>
          <a:p>
            <a:pPr marL="800100" lvl="1" indent="-342900">
              <a:buAutoNum type="arabicPeriod"/>
            </a:pPr>
            <a:r>
              <a:rPr lang="ko-KR" altLang="en-US" smtClean="0"/>
              <a:t>사진의 각도 여부 매우 중요 한글 조금만 각도 기울어져도 인식 못함</a:t>
            </a:r>
            <a:r>
              <a:rPr lang="en-US" altLang="ko-KR" smtClean="0"/>
              <a:t>. Rotate_image.py</a:t>
            </a:r>
          </a:p>
          <a:p>
            <a:pPr marL="800100" lvl="1" indent="-342900">
              <a:buAutoNum type="arabicPeriod"/>
            </a:pPr>
            <a:r>
              <a:rPr lang="ko-KR" altLang="en-US" smtClean="0"/>
              <a:t>진단서에는 각 </a:t>
            </a:r>
            <a:r>
              <a:rPr lang="ko-KR" altLang="en-US" err="1" smtClean="0"/>
              <a:t>패러미터를</a:t>
            </a:r>
            <a:r>
              <a:rPr lang="ko-KR" altLang="en-US" smtClean="0"/>
              <a:t> 구분하는 선이 있음 해당 선을 탐지해야 함</a:t>
            </a:r>
            <a:r>
              <a:rPr lang="en-US" altLang="ko-KR" smtClean="0"/>
              <a:t>. Find_line.py</a:t>
            </a:r>
          </a:p>
          <a:p>
            <a:pPr marL="800100" lvl="1" indent="-342900">
              <a:buAutoNum type="arabicPeriod"/>
            </a:pPr>
            <a:r>
              <a:rPr lang="en-US" altLang="ko-KR" smtClean="0"/>
              <a:t>Hough </a:t>
            </a:r>
            <a:r>
              <a:rPr lang="en-US" altLang="ko-KR"/>
              <a:t>line </a:t>
            </a:r>
            <a:r>
              <a:rPr lang="en-US" altLang="ko-KR" err="1"/>
              <a:t>tranform</a:t>
            </a:r>
            <a:r>
              <a:rPr lang="ko-KR" altLang="en-US"/>
              <a:t>을 이용하여 </a:t>
            </a:r>
            <a:r>
              <a:rPr lang="ko-KR" altLang="en-US" smtClean="0"/>
              <a:t>선 탐지 </a:t>
            </a:r>
            <a:r>
              <a:rPr lang="en-US" altLang="ko-KR" smtClean="0"/>
              <a:t>(</a:t>
            </a:r>
            <a:r>
              <a:rPr lang="en-US" altLang="ko-KR" err="1" smtClean="0"/>
              <a:t>merge_similar_lines</a:t>
            </a:r>
            <a:r>
              <a:rPr lang="en-US" altLang="ko-KR" smtClean="0"/>
              <a:t>)</a:t>
            </a:r>
          </a:p>
          <a:p>
            <a:pPr marL="800100" lvl="1" indent="-342900">
              <a:buAutoNum type="arabicPeriod"/>
            </a:pPr>
            <a:r>
              <a:rPr lang="ko-KR" altLang="en-US" smtClean="0"/>
              <a:t>각 선과 </a:t>
            </a:r>
            <a:r>
              <a:rPr lang="en-US" altLang="ko-KR" smtClean="0"/>
              <a:t>0’</a:t>
            </a:r>
            <a:r>
              <a:rPr lang="ko-KR" altLang="en-US" smtClean="0"/>
              <a:t>와 기울기 구하기 </a:t>
            </a:r>
            <a:r>
              <a:rPr lang="en-US" altLang="ko-KR" smtClean="0"/>
              <a:t>find_line.py (</a:t>
            </a:r>
            <a:r>
              <a:rPr lang="en-US" altLang="ko-KR" err="1" smtClean="0"/>
              <a:t>calculate_angle</a:t>
            </a:r>
            <a:r>
              <a:rPr lang="en-US" altLang="ko-KR" smtClean="0"/>
              <a:t>)</a:t>
            </a:r>
          </a:p>
          <a:p>
            <a:pPr marL="800100" lvl="1" indent="-342900">
              <a:buAutoNum type="arabicPeriod"/>
            </a:pPr>
            <a:r>
              <a:rPr lang="ko-KR" altLang="en-US" smtClean="0"/>
              <a:t>각도 정상화 </a:t>
            </a:r>
            <a:r>
              <a:rPr lang="en-US" altLang="ko-KR" smtClean="0"/>
              <a:t>rotate_image.py</a:t>
            </a:r>
          </a:p>
          <a:p>
            <a:pPr marL="342900" indent="-342900">
              <a:buAutoNum type="arabicPeriod"/>
            </a:pPr>
            <a:r>
              <a:rPr lang="en-US" altLang="ko-KR" smtClean="0"/>
              <a:t>B. </a:t>
            </a:r>
            <a:r>
              <a:rPr lang="ko-KR" altLang="en-US" smtClean="0"/>
              <a:t>진단서 부분만 추출</a:t>
            </a:r>
            <a:r>
              <a:rPr lang="en-US" altLang="ko-KR" smtClean="0"/>
              <a:t>. Table object detect</a:t>
            </a:r>
          </a:p>
          <a:p>
            <a:pPr marL="800100" lvl="1" indent="-342900">
              <a:buAutoNum type="arabicPeriod"/>
            </a:pPr>
            <a:r>
              <a:rPr lang="ko-KR" altLang="en-US" smtClean="0"/>
              <a:t>사진에서 가로로 길게 뻗은 선 탐지</a:t>
            </a:r>
            <a:endParaRPr lang="en-US" altLang="ko-KR" smtClean="0"/>
          </a:p>
          <a:p>
            <a:pPr marL="800100" lvl="1" indent="-342900">
              <a:buAutoNum type="arabicPeriod"/>
            </a:pPr>
            <a:r>
              <a:rPr lang="en-US" altLang="ko-KR"/>
              <a:t>Hough line </a:t>
            </a:r>
            <a:r>
              <a:rPr lang="en-US" altLang="ko-KR" err="1"/>
              <a:t>tranform</a:t>
            </a:r>
            <a:r>
              <a:rPr lang="ko-KR" altLang="en-US"/>
              <a:t>을 이용하여 선 탐지 </a:t>
            </a:r>
            <a:r>
              <a:rPr lang="en-US" altLang="ko-KR"/>
              <a:t>(</a:t>
            </a:r>
            <a:r>
              <a:rPr lang="en-US" altLang="ko-KR" err="1"/>
              <a:t>merge_similar_lines</a:t>
            </a:r>
            <a:r>
              <a:rPr lang="en-US" altLang="ko-KR" smtClean="0"/>
              <a:t>)</a:t>
            </a:r>
          </a:p>
          <a:p>
            <a:pPr marL="800100" lvl="1" indent="-342900">
              <a:buAutoNum type="arabicPeriod"/>
            </a:pPr>
            <a:r>
              <a:rPr lang="en-US" altLang="ko-KR" smtClean="0"/>
              <a:t>1</a:t>
            </a:r>
            <a:r>
              <a:rPr lang="ko-KR" altLang="en-US" smtClean="0"/>
              <a:t>번 가로선과 </a:t>
            </a:r>
            <a:r>
              <a:rPr lang="en-US" altLang="ko-KR" smtClean="0"/>
              <a:t>2</a:t>
            </a:r>
            <a:r>
              <a:rPr lang="ko-KR" altLang="en-US" smtClean="0"/>
              <a:t>번 가로선을 연결하는 세로선 구성</a:t>
            </a:r>
            <a:endParaRPr lang="en-US" altLang="ko-KR" smtClean="0"/>
          </a:p>
          <a:p>
            <a:pPr marL="800100" lvl="1" indent="-342900">
              <a:buAutoNum type="arabicPeriod"/>
            </a:pPr>
            <a:r>
              <a:rPr lang="en-US" altLang="ko-KR" smtClean="0"/>
              <a:t>Object = </a:t>
            </a:r>
            <a:r>
              <a:rPr lang="ko-KR" altLang="en-US" smtClean="0"/>
              <a:t>하나의 직사각형에는 사진에서 촬영된 진단서의 특정 부분</a:t>
            </a:r>
            <a:r>
              <a:rPr lang="en-US" altLang="ko-KR" smtClean="0"/>
              <a:t>(</a:t>
            </a:r>
            <a:r>
              <a:rPr lang="ko-KR" altLang="en-US" smtClean="0"/>
              <a:t>한글 텍스트가 존재</a:t>
            </a:r>
            <a:r>
              <a:rPr lang="en-US" altLang="ko-KR" smtClean="0"/>
              <a:t>)</a:t>
            </a:r>
          </a:p>
          <a:p>
            <a:pPr marL="800100" lvl="1" indent="-342900">
              <a:buAutoNum type="arabicPeriod"/>
            </a:pPr>
            <a:r>
              <a:rPr lang="ko-KR" altLang="en-US" smtClean="0"/>
              <a:t>해당 </a:t>
            </a:r>
            <a:r>
              <a:rPr lang="en-US" altLang="ko-KR" smtClean="0"/>
              <a:t>objects </a:t>
            </a:r>
            <a:r>
              <a:rPr lang="ko-KR" altLang="en-US" smtClean="0"/>
              <a:t>들을 새로운 파일로 임시 저장 및 텍스트 추출</a:t>
            </a:r>
            <a:endParaRPr lang="en-US" altLang="ko-KR"/>
          </a:p>
          <a:p>
            <a:pPr marL="342900" indent="-342900">
              <a:buAutoNum type="arabicPeriod"/>
            </a:pPr>
            <a:r>
              <a:rPr lang="en-US" altLang="ko-KR" smtClean="0"/>
              <a:t>C. </a:t>
            </a:r>
            <a:r>
              <a:rPr lang="ko-KR" altLang="en-US" smtClean="0"/>
              <a:t>그림자 부분 </a:t>
            </a:r>
            <a:r>
              <a:rPr lang="en-US" altLang="ko-KR" smtClean="0"/>
              <a:t>. </a:t>
            </a:r>
            <a:r>
              <a:rPr lang="ko-KR" altLang="en-US" smtClean="0"/>
              <a:t>작성 중</a:t>
            </a:r>
            <a:endParaRPr lang="en-US" altLang="ko-KR"/>
          </a:p>
          <a:p>
            <a:pPr marL="342900" indent="-342900">
              <a:buAutoNum type="arabicPeriod"/>
            </a:pPr>
            <a:endParaRPr lang="en-US" altLang="ko-KR" smtClean="0"/>
          </a:p>
          <a:p>
            <a:pPr marL="342900" indent="-342900">
              <a:buAutoNum type="arabicPeriod"/>
            </a:pPr>
            <a:endParaRPr lang="en-US" altLang="ko-KR"/>
          </a:p>
          <a:p>
            <a:pPr marL="342900" indent="-342900">
              <a:buAutoNum type="arabicPeriod"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430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0F7740A3-8F8A-0DC0-2CC8-EDF64B2D0ED2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2265AD7-B1CE-AE8C-8074-CE4ED76E557F}"/>
              </a:ext>
            </a:extLst>
          </p:cNvPr>
          <p:cNvSpPr txBox="1"/>
          <p:nvPr/>
        </p:nvSpPr>
        <p:spPr>
          <a:xfrm>
            <a:off x="575396" y="345588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accent4"/>
                </a:solidFill>
              </a:rPr>
              <a:t>Difficulty</a:t>
            </a:r>
          </a:p>
          <a:p>
            <a:endParaRPr lang="ko-KR" altLang="en-US">
              <a:solidFill>
                <a:schemeClr val="accent4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51B4D7-5D2C-AF99-B3BE-F6EB81B18073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82" y="1558344"/>
            <a:ext cx="3181940" cy="424358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203" y="1558344"/>
            <a:ext cx="3181940" cy="424358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054" y="1562429"/>
            <a:ext cx="3178877" cy="423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57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0F7740A3-8F8A-0DC0-2CC8-EDF64B2D0ED2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2265AD7-B1CE-AE8C-8074-CE4ED76E557F}"/>
              </a:ext>
            </a:extLst>
          </p:cNvPr>
          <p:cNvSpPr txBox="1"/>
          <p:nvPr/>
        </p:nvSpPr>
        <p:spPr>
          <a:xfrm>
            <a:off x="575396" y="345588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accent4"/>
                </a:solidFill>
              </a:rPr>
              <a:t>Difficulty</a:t>
            </a:r>
          </a:p>
          <a:p>
            <a:endParaRPr lang="ko-KR" altLang="en-US">
              <a:solidFill>
                <a:schemeClr val="accent4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51B4D7-5D2C-AF99-B3BE-F6EB81B18073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03652" y="1558344"/>
            <a:ext cx="3455492" cy="423777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82" y="1558344"/>
            <a:ext cx="3181940" cy="424358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774" y="1558344"/>
            <a:ext cx="3177583" cy="423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94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0F7740A3-8F8A-0DC0-2CC8-EDF64B2D0ED2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2265AD7-B1CE-AE8C-8074-CE4ED76E557F}"/>
              </a:ext>
            </a:extLst>
          </p:cNvPr>
          <p:cNvSpPr txBox="1"/>
          <p:nvPr/>
        </p:nvSpPr>
        <p:spPr>
          <a:xfrm>
            <a:off x="575396" y="345588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accent4"/>
                </a:solidFill>
              </a:rPr>
              <a:t>Difficulty</a:t>
            </a:r>
          </a:p>
          <a:p>
            <a:endParaRPr lang="ko-KR" altLang="en-US">
              <a:solidFill>
                <a:schemeClr val="accent4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51B4D7-5D2C-AF99-B3BE-F6EB81B18073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3961447" y="2238915"/>
            <a:ext cx="4269118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7000" b="1" cap="none" spc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Bad Case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382490" y="3775912"/>
            <a:ext cx="7427033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Gray-Edge-</a:t>
            </a:r>
            <a:r>
              <a:rPr lang="en-US" altLang="ko-KR" sz="440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Largest_Object</a:t>
            </a:r>
            <a:r>
              <a:rPr lang="en-US" altLang="ko-KR" sz="44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altLang="ko-KR" sz="44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altLang="ko-KR" sz="44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Text Extraction Bad</a:t>
            </a:r>
          </a:p>
        </p:txBody>
      </p:sp>
    </p:spTree>
    <p:extLst>
      <p:ext uri="{BB962C8B-B14F-4D97-AF65-F5344CB8AC3E}">
        <p14:creationId xmlns:p14="http://schemas.microsoft.com/office/powerpoint/2010/main" val="340483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0F7740A3-8F8A-0DC0-2CC8-EDF64B2D0ED2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2265AD7-B1CE-AE8C-8074-CE4ED76E557F}"/>
              </a:ext>
            </a:extLst>
          </p:cNvPr>
          <p:cNvSpPr txBox="1"/>
          <p:nvPr/>
        </p:nvSpPr>
        <p:spPr>
          <a:xfrm>
            <a:off x="575396" y="345588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accent4"/>
                </a:solidFill>
              </a:rPr>
              <a:t>Difficulty</a:t>
            </a:r>
          </a:p>
          <a:p>
            <a:endParaRPr lang="ko-KR" altLang="en-US">
              <a:solidFill>
                <a:schemeClr val="accent4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51B4D7-5D2C-AF99-B3BE-F6EB81B18073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144C04D6-92A7-141D-A16E-65427B348779}"/>
              </a:ext>
            </a:extLst>
          </p:cNvPr>
          <p:cNvSpPr/>
          <p:nvPr/>
        </p:nvSpPr>
        <p:spPr>
          <a:xfrm>
            <a:off x="483414" y="714920"/>
            <a:ext cx="2994731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000" b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Bad Case Tilted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1" y="1638250"/>
            <a:ext cx="3990658" cy="52197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544" y="1622665"/>
            <a:ext cx="3963562" cy="523533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592" y="1638250"/>
            <a:ext cx="4004408" cy="523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514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800" y="1310640"/>
            <a:ext cx="7284720" cy="12557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진단서</a:t>
            </a:r>
          </a:p>
          <a:p>
            <a:endParaRPr lang="ko-KR" altLang="en-US"/>
          </a:p>
          <a:p>
            <a:r>
              <a:rPr lang="ko-KR" altLang="en-US"/>
              <a:t>동물 소유자      성명    한지원</a:t>
            </a:r>
          </a:p>
          <a:p>
            <a:r>
              <a:rPr lang="en-US" altLang="ko-KR"/>
              <a:t>(</a:t>
            </a:r>
            <a:r>
              <a:rPr lang="ko-KR" altLang="en-US"/>
              <a:t>관리인</a:t>
            </a:r>
            <a:r>
              <a:rPr lang="en-US" altLang="ko-KR"/>
              <a:t>)        </a:t>
            </a:r>
            <a:r>
              <a:rPr lang="ko-KR" altLang="en-US"/>
              <a:t>주소 서울특별시 강남구</a:t>
            </a:r>
          </a:p>
          <a:p>
            <a:r>
              <a:rPr lang="ko-KR" altLang="en-US"/>
              <a:t>사육장소               서울특별시 중구 사육장</a:t>
            </a:r>
          </a:p>
          <a:p>
            <a:r>
              <a:rPr lang="ko-KR" altLang="en-US"/>
              <a:t>종류 강아지                  품         </a:t>
            </a:r>
            <a:r>
              <a:rPr lang="ko-KR" altLang="en-US" err="1"/>
              <a:t>비승프리제</a:t>
            </a:r>
            <a:endParaRPr lang="ko-KR" altLang="en-US"/>
          </a:p>
          <a:p>
            <a:r>
              <a:rPr lang="ko-KR" altLang="en-US"/>
              <a:t>나           동물명</a:t>
            </a:r>
            <a:r>
              <a:rPr lang="en-US" altLang="ko-KR"/>
              <a:t>(</a:t>
            </a:r>
            <a:r>
              <a:rPr lang="ko-KR" altLang="en-US"/>
              <a:t>동물등록번호</a:t>
            </a:r>
            <a:r>
              <a:rPr lang="en-US" altLang="ko-KR"/>
              <a:t>) </a:t>
            </a:r>
            <a:r>
              <a:rPr lang="ko-KR" altLang="en-US"/>
              <a:t>솜이        성별        수컷</a:t>
            </a:r>
          </a:p>
          <a:p>
            <a:r>
              <a:rPr lang="ko-KR" altLang="en-US"/>
              <a:t>의 표시</a:t>
            </a:r>
          </a:p>
          <a:p>
            <a:r>
              <a:rPr lang="en-US" altLang="ko-KR"/>
              <a:t>00    |      </a:t>
            </a:r>
            <a:r>
              <a:rPr lang="ko-KR" altLang="en-US"/>
              <a:t>연령  </a:t>
            </a:r>
            <a:r>
              <a:rPr lang="en-US" altLang="ko-KR"/>
              <a:t>1</a:t>
            </a:r>
            <a:r>
              <a:rPr lang="ko-KR" altLang="en-US"/>
              <a:t>세                     모색        회색</a:t>
            </a:r>
          </a:p>
          <a:p>
            <a:r>
              <a:rPr lang="ko-KR" altLang="en-US"/>
              <a:t>특징 눈 색깔이 다름</a:t>
            </a:r>
          </a:p>
          <a:p>
            <a:r>
              <a:rPr lang="ko-KR" altLang="en-US"/>
              <a:t>병명</a:t>
            </a:r>
          </a:p>
          <a:p>
            <a:r>
              <a:rPr lang="ko-KR" altLang="en-US"/>
              <a:t>임상적 추정 </a:t>
            </a:r>
            <a:r>
              <a:rPr lang="en-US" altLang="ko-KR"/>
              <a:t>()</a:t>
            </a:r>
          </a:p>
          <a:p>
            <a:r>
              <a:rPr lang="ko-KR" altLang="en-US"/>
              <a:t>최종 진단 </a:t>
            </a:r>
            <a:r>
              <a:rPr lang="en-US" altLang="ko-KR"/>
              <a:t>()            </a:t>
            </a:r>
            <a:r>
              <a:rPr lang="ko-KR" altLang="en-US"/>
              <a:t>대신</a:t>
            </a:r>
          </a:p>
          <a:p>
            <a:r>
              <a:rPr lang="ko-KR" altLang="en-US"/>
              <a:t>발병 연월일         </a:t>
            </a:r>
            <a:r>
              <a:rPr lang="en-US" altLang="ko-KR"/>
              <a:t>2024-02-07</a:t>
            </a:r>
          </a:p>
          <a:p>
            <a:r>
              <a:rPr lang="en-US" altLang="ko-KR"/>
              <a:t>(</a:t>
            </a:r>
            <a:r>
              <a:rPr lang="ko-KR" altLang="en-US"/>
              <a:t>임신 연월일</a:t>
            </a:r>
            <a:r>
              <a:rPr lang="en-US" altLang="ko-KR"/>
              <a:t>)</a:t>
            </a:r>
          </a:p>
          <a:p>
            <a:r>
              <a:rPr lang="ko-KR" altLang="en-US"/>
              <a:t>진단 연월일          </a:t>
            </a:r>
            <a:r>
              <a:rPr lang="en-US" altLang="ko-KR"/>
              <a:t>2024-07-23</a:t>
            </a:r>
          </a:p>
          <a:p>
            <a:r>
              <a:rPr lang="ko-KR" altLang="en-US" err="1"/>
              <a:t>라그</a:t>
            </a:r>
            <a:r>
              <a:rPr lang="ko-KR" altLang="en-US"/>
              <a:t> 이            </a:t>
            </a:r>
            <a:r>
              <a:rPr lang="ko-KR" altLang="en-US" err="1"/>
              <a:t>봇기</a:t>
            </a:r>
            <a:r>
              <a:rPr lang="en-US" altLang="ko-KR"/>
              <a:t>, </a:t>
            </a:r>
            <a:r>
              <a:rPr lang="ko-KR" altLang="en-US"/>
              <a:t>가려움</a:t>
            </a:r>
          </a:p>
          <a:p>
            <a:r>
              <a:rPr lang="ko-KR" altLang="en-US"/>
              <a:t>설</a:t>
            </a:r>
            <a:r>
              <a:rPr lang="en-US" altLang="ko-KR"/>
              <a:t>-2</a:t>
            </a:r>
            <a:r>
              <a:rPr lang="ko-KR" altLang="en-US"/>
              <a:t>거             </a:t>
            </a:r>
            <a:r>
              <a:rPr lang="ko-KR" altLang="en-US" err="1"/>
              <a:t>항히스타민제</a:t>
            </a:r>
            <a:endParaRPr lang="ko-KR" altLang="en-US"/>
          </a:p>
          <a:p>
            <a:r>
              <a:rPr lang="ko-KR" altLang="en-US"/>
              <a:t>입원*퇴원일</a:t>
            </a:r>
          </a:p>
          <a:p>
            <a:r>
              <a:rPr lang="ko-KR" altLang="en-US"/>
              <a:t>입원*퇴원일               </a:t>
            </a:r>
            <a:r>
              <a:rPr lang="en-US" altLang="ko-KR"/>
              <a:t>2024-12-20 ~ 2024-11-26</a:t>
            </a:r>
          </a:p>
          <a:p>
            <a:r>
              <a:rPr lang="ko-KR" altLang="en-US"/>
              <a:t>예후 소견              호전 중</a:t>
            </a:r>
          </a:p>
          <a:p>
            <a:r>
              <a:rPr lang="ko-KR" altLang="en-US" err="1"/>
              <a:t>밸비의</a:t>
            </a:r>
            <a:r>
              <a:rPr lang="ko-KR" altLang="en-US"/>
              <a:t> 시항           특이 사항 없음</a:t>
            </a:r>
          </a:p>
          <a:p>
            <a:endParaRPr lang="ko-KR" altLang="en-US"/>
          </a:p>
          <a:p>
            <a:r>
              <a:rPr lang="en-US" altLang="ko-KR"/>
              <a:t>1. [(</a:t>
            </a:r>
            <a:r>
              <a:rPr lang="ko-KR" altLang="en-US"/>
              <a:t>수의사법</a:t>
            </a:r>
            <a:r>
              <a:rPr lang="en-US" altLang="ko-KR"/>
              <a:t>] </a:t>
            </a:r>
            <a:r>
              <a:rPr lang="ko-KR" altLang="en-US"/>
              <a:t>제 </a:t>
            </a:r>
            <a:r>
              <a:rPr lang="en-US" altLang="ko-KR"/>
              <a:t>12</a:t>
            </a:r>
            <a:r>
              <a:rPr lang="ko-KR" altLang="en-US"/>
              <a:t>조 및 같은 법 시행규칙 제 </a:t>
            </a:r>
            <a:r>
              <a:rPr lang="en-US" altLang="ko-KR"/>
              <a:t>9</a:t>
            </a:r>
            <a:r>
              <a:rPr lang="ko-KR" altLang="en-US"/>
              <a:t>조에 따라 위와 같이 증명합니다</a:t>
            </a:r>
            <a:r>
              <a:rPr lang="en-US" altLang="ko-KR"/>
              <a:t>.  </a:t>
            </a:r>
          </a:p>
          <a:p>
            <a:endParaRPr lang="en-US" altLang="ko-KR"/>
          </a:p>
          <a:p>
            <a:r>
              <a:rPr lang="en-US" altLang="ko-KR"/>
              <a:t>2. “</a:t>
            </a:r>
            <a:r>
              <a:rPr lang="ko-KR" altLang="en-US"/>
              <a:t>병명</a:t>
            </a:r>
            <a:r>
              <a:rPr lang="en-US" altLang="ko-KR"/>
              <a:t>"</a:t>
            </a:r>
            <a:r>
              <a:rPr lang="ko-KR" altLang="en-US" err="1"/>
              <a:t>란에는</a:t>
            </a:r>
            <a:r>
              <a:rPr lang="ko-KR" altLang="en-US"/>
              <a:t> “임상적 추정</a:t>
            </a:r>
            <a:r>
              <a:rPr lang="en-US" altLang="ko-KR"/>
              <a:t>"</a:t>
            </a:r>
            <a:r>
              <a:rPr lang="ko-KR" altLang="en-US"/>
              <a:t>과 “최종진단</a:t>
            </a:r>
            <a:r>
              <a:rPr lang="en-US" altLang="ko-KR"/>
              <a:t>" </a:t>
            </a:r>
            <a:r>
              <a:rPr lang="ko-KR" altLang="en-US"/>
              <a:t>중 택일하여 </a:t>
            </a:r>
            <a:r>
              <a:rPr lang="en-US" altLang="ko-KR"/>
              <a:t>[ ]</a:t>
            </a:r>
            <a:r>
              <a:rPr lang="ko-KR" altLang="en-US"/>
              <a:t>에 표시를 하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고</a:t>
            </a:r>
            <a:r>
              <a:rPr lang="en-US" altLang="ko-KR"/>
              <a:t>, </a:t>
            </a:r>
            <a:r>
              <a:rPr lang="ko-KR" altLang="en-US" err="1"/>
              <a:t>질병명은</a:t>
            </a:r>
            <a:r>
              <a:rPr lang="ko-KR" altLang="en-US"/>
              <a:t> 한글로 적되 영어로 적을 경우</a:t>
            </a:r>
          </a:p>
          <a:p>
            <a:r>
              <a:rPr lang="ko-KR" altLang="en-US"/>
              <a:t>에는 한글을 함께 적습니다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en-US" altLang="ko-KR"/>
              <a:t>:</a:t>
            </a:r>
          </a:p>
          <a:p>
            <a:endParaRPr lang="en-US" altLang="ko-KR"/>
          </a:p>
          <a:p>
            <a:r>
              <a:rPr lang="ko-KR" altLang="en-US"/>
              <a:t>영상 검사결과는 동물소유자가 다른 동물병원에서 진료를 받은 경우에 해당 동물병원 의 </a:t>
            </a:r>
            <a:r>
              <a:rPr lang="ko-KR" altLang="en-US" err="1"/>
              <a:t>개설자</a:t>
            </a:r>
            <a:r>
              <a:rPr lang="en-US" altLang="ko-KR"/>
              <a:t>(</a:t>
            </a:r>
            <a:r>
              <a:rPr lang="ko-KR" altLang="en-US"/>
              <a:t>수의사</a:t>
            </a:r>
            <a:r>
              <a:rPr lang="en-US" altLang="ko-KR"/>
              <a:t>)</a:t>
            </a:r>
            <a:r>
              <a:rPr lang="ko-KR" altLang="en-US"/>
              <a:t>에게만 직접</a:t>
            </a:r>
          </a:p>
          <a:p>
            <a:r>
              <a:rPr lang="ko-KR" altLang="en-US"/>
              <a:t>제공할 목적으로 동물병원간 정보통신매체로 전달할 수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en-US" altLang="ko-KR"/>
              <a:t>2024 </a:t>
            </a:r>
            <a:r>
              <a:rPr lang="ko-KR" altLang="en-US" err="1"/>
              <a:t>브</a:t>
            </a:r>
            <a:r>
              <a:rPr lang="ko-KR" altLang="en-US"/>
              <a:t>        </a:t>
            </a:r>
            <a:r>
              <a:rPr lang="en-US" altLang="ko-KR"/>
              <a:t>06 </a:t>
            </a:r>
            <a:r>
              <a:rPr lang="ko-KR" altLang="en-US"/>
              <a:t>월        </a:t>
            </a:r>
            <a:r>
              <a:rPr lang="en-US" altLang="ko-KR"/>
              <a:t>27 </a:t>
            </a:r>
            <a:r>
              <a:rPr lang="ko-KR" altLang="en-US"/>
              <a:t>월</a:t>
            </a:r>
          </a:p>
          <a:p>
            <a:r>
              <a:rPr lang="ko-KR" altLang="en-US"/>
              <a:t>동물병원 명칭</a:t>
            </a:r>
            <a:r>
              <a:rPr lang="en-US" altLang="ko-KR"/>
              <a:t>: </a:t>
            </a:r>
            <a:r>
              <a:rPr lang="ko-KR" altLang="en-US"/>
              <a:t>사랑 동물병원</a:t>
            </a:r>
          </a:p>
          <a:p>
            <a:endParaRPr lang="ko-KR" altLang="en-US"/>
          </a:p>
          <a:p>
            <a:r>
              <a:rPr lang="ko-KR" altLang="en-US"/>
              <a:t>동물병원 주소</a:t>
            </a:r>
            <a:r>
              <a:rPr lang="en-US" altLang="ko-KR"/>
              <a:t>: </a:t>
            </a:r>
            <a:r>
              <a:rPr lang="ko-KR" altLang="en-US"/>
              <a:t>대구광역시 수성구  </a:t>
            </a:r>
            <a:r>
              <a:rPr lang="en-US" altLang="ko-KR"/>
              <a:t>(</a:t>
            </a:r>
            <a:r>
              <a:rPr lang="ko-KR" altLang="en-US"/>
              <a:t>전화번호    </a:t>
            </a:r>
            <a:r>
              <a:rPr lang="en-US" altLang="ko-KR"/>
              <a:t>010-9749-2879  )</a:t>
            </a:r>
          </a:p>
          <a:p>
            <a:endParaRPr lang="en-US" altLang="ko-KR"/>
          </a:p>
          <a:p>
            <a:r>
              <a:rPr lang="ko-KR" altLang="en-US"/>
              <a:t>수의사 면허번호</a:t>
            </a:r>
            <a:r>
              <a:rPr lang="en-US" altLang="ko-KR"/>
              <a:t>: </a:t>
            </a:r>
            <a:r>
              <a:rPr lang="ko-KR" altLang="en-US"/>
              <a:t>제  </a:t>
            </a:r>
            <a:r>
              <a:rPr lang="en-US" altLang="ko-KR"/>
              <a:t>2018238255 </a:t>
            </a:r>
            <a:r>
              <a:rPr lang="ko-KR" altLang="en-US"/>
              <a:t>호     수의사 성명 이수의</a:t>
            </a:r>
            <a:r>
              <a:rPr lang="en-US" altLang="ko-KR"/>
              <a:t>(</a:t>
            </a:r>
            <a:r>
              <a:rPr lang="ko-KR" altLang="en-US"/>
              <a:t>서명 또는 인</a:t>
            </a:r>
            <a:r>
              <a:rPr lang="en-US" altLang="ko-KR"/>
              <a:t>)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672455" y="387310"/>
            <a:ext cx="48013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0" cap="none" spc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글자 회전 비교</a:t>
            </a:r>
            <a:endParaRPr lang="en-US" altLang="ko-KR" sz="5400" b="0" cap="none" spc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73112" y="294402"/>
            <a:ext cx="6522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30</a:t>
            </a:r>
            <a:r>
              <a:rPr lang="ko-KR" altLang="en-US" smtClean="0"/>
              <a:t>도 정도만 회전 되어있어도 아예 인식 못함</a:t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57" y="3051919"/>
            <a:ext cx="4315427" cy="557290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520" y="2770942"/>
            <a:ext cx="4123042" cy="557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405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0F7740A3-8F8A-0DC0-2CC8-EDF64B2D0ED2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2265AD7-B1CE-AE8C-8074-CE4ED76E557F}"/>
              </a:ext>
            </a:extLst>
          </p:cNvPr>
          <p:cNvSpPr txBox="1"/>
          <p:nvPr/>
        </p:nvSpPr>
        <p:spPr>
          <a:xfrm>
            <a:off x="575396" y="345588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accent4"/>
                </a:solidFill>
              </a:rPr>
              <a:t>Difficulty</a:t>
            </a:r>
          </a:p>
          <a:p>
            <a:endParaRPr lang="ko-KR" altLang="en-US">
              <a:solidFill>
                <a:schemeClr val="accent4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51B4D7-5D2C-AF99-B3BE-F6EB81B18073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144C04D6-92A7-141D-A16E-65427B348779}"/>
              </a:ext>
            </a:extLst>
          </p:cNvPr>
          <p:cNvSpPr/>
          <p:nvPr/>
        </p:nvSpPr>
        <p:spPr>
          <a:xfrm>
            <a:off x="483414" y="714920"/>
            <a:ext cx="3443571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000" b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Bad Case </a:t>
            </a:r>
            <a:r>
              <a:rPr lang="en-US" altLang="ko-KR" sz="3000" b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Shadow</a:t>
            </a:r>
            <a:endParaRPr lang="en-US" altLang="ko-KR" sz="3000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5206"/>
            <a:ext cx="3926985" cy="529324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727" y="1605661"/>
            <a:ext cx="4007324" cy="527279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5794" y="1585206"/>
            <a:ext cx="3976206" cy="527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07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800" y="1310640"/>
            <a:ext cx="7284720" cy="12557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진단서</a:t>
            </a:r>
          </a:p>
          <a:p>
            <a:endParaRPr lang="ko-KR" altLang="en-US"/>
          </a:p>
          <a:p>
            <a:r>
              <a:rPr lang="ko-KR" altLang="en-US"/>
              <a:t>동물 소유자      성명    한지원</a:t>
            </a:r>
          </a:p>
          <a:p>
            <a:r>
              <a:rPr lang="en-US" altLang="ko-KR"/>
              <a:t>(</a:t>
            </a:r>
            <a:r>
              <a:rPr lang="ko-KR" altLang="en-US"/>
              <a:t>관리인</a:t>
            </a:r>
            <a:r>
              <a:rPr lang="en-US" altLang="ko-KR"/>
              <a:t>)        </a:t>
            </a:r>
            <a:r>
              <a:rPr lang="ko-KR" altLang="en-US"/>
              <a:t>주소 서울특별시 강남구</a:t>
            </a:r>
          </a:p>
          <a:p>
            <a:r>
              <a:rPr lang="ko-KR" altLang="en-US"/>
              <a:t>사육장소               서울특별시 중구 사육장</a:t>
            </a:r>
          </a:p>
          <a:p>
            <a:r>
              <a:rPr lang="ko-KR" altLang="en-US"/>
              <a:t>종류 강아지                  품         </a:t>
            </a:r>
            <a:r>
              <a:rPr lang="ko-KR" altLang="en-US" err="1"/>
              <a:t>비승프리제</a:t>
            </a:r>
            <a:endParaRPr lang="ko-KR" altLang="en-US"/>
          </a:p>
          <a:p>
            <a:r>
              <a:rPr lang="ko-KR" altLang="en-US"/>
              <a:t>나           동물명</a:t>
            </a:r>
            <a:r>
              <a:rPr lang="en-US" altLang="ko-KR"/>
              <a:t>(</a:t>
            </a:r>
            <a:r>
              <a:rPr lang="ko-KR" altLang="en-US"/>
              <a:t>동물등록번호</a:t>
            </a:r>
            <a:r>
              <a:rPr lang="en-US" altLang="ko-KR"/>
              <a:t>) </a:t>
            </a:r>
            <a:r>
              <a:rPr lang="ko-KR" altLang="en-US"/>
              <a:t>솜이        성별        수컷</a:t>
            </a:r>
          </a:p>
          <a:p>
            <a:r>
              <a:rPr lang="ko-KR" altLang="en-US"/>
              <a:t>의 표시</a:t>
            </a:r>
          </a:p>
          <a:p>
            <a:r>
              <a:rPr lang="en-US" altLang="ko-KR"/>
              <a:t>00    |      </a:t>
            </a:r>
            <a:r>
              <a:rPr lang="ko-KR" altLang="en-US"/>
              <a:t>연령  </a:t>
            </a:r>
            <a:r>
              <a:rPr lang="en-US" altLang="ko-KR"/>
              <a:t>1</a:t>
            </a:r>
            <a:r>
              <a:rPr lang="ko-KR" altLang="en-US"/>
              <a:t>세                     모색        회색   </a:t>
            </a:r>
          </a:p>
          <a:p>
            <a:r>
              <a:rPr lang="ko-KR" altLang="en-US"/>
              <a:t>특징 눈 색깔이 다름</a:t>
            </a:r>
          </a:p>
          <a:p>
            <a:r>
              <a:rPr lang="ko-KR" altLang="en-US"/>
              <a:t>병명</a:t>
            </a:r>
          </a:p>
          <a:p>
            <a:r>
              <a:rPr lang="ko-KR" altLang="en-US"/>
              <a:t>임상적 추정 </a:t>
            </a:r>
            <a:r>
              <a:rPr lang="en-US" altLang="ko-KR"/>
              <a:t>()</a:t>
            </a:r>
          </a:p>
          <a:p>
            <a:r>
              <a:rPr lang="ko-KR" altLang="en-US"/>
              <a:t>최종 진단 </a:t>
            </a:r>
            <a:r>
              <a:rPr lang="en-US" altLang="ko-KR"/>
              <a:t>()            </a:t>
            </a:r>
            <a:r>
              <a:rPr lang="ko-KR" altLang="en-US"/>
              <a:t>대신</a:t>
            </a:r>
          </a:p>
          <a:p>
            <a:r>
              <a:rPr lang="ko-KR" altLang="en-US"/>
              <a:t>발병 연월일         </a:t>
            </a:r>
            <a:r>
              <a:rPr lang="en-US" altLang="ko-KR"/>
              <a:t>2024-02-07</a:t>
            </a:r>
          </a:p>
          <a:p>
            <a:r>
              <a:rPr lang="en-US" altLang="ko-KR"/>
              <a:t>(</a:t>
            </a:r>
            <a:r>
              <a:rPr lang="ko-KR" altLang="en-US"/>
              <a:t>임신 연월일</a:t>
            </a:r>
            <a:r>
              <a:rPr lang="en-US" altLang="ko-KR"/>
              <a:t>)</a:t>
            </a:r>
          </a:p>
          <a:p>
            <a:r>
              <a:rPr lang="ko-KR" altLang="en-US"/>
              <a:t>진단 연월일          </a:t>
            </a:r>
            <a:r>
              <a:rPr lang="en-US" altLang="ko-KR"/>
              <a:t>2024-07-23</a:t>
            </a:r>
          </a:p>
          <a:p>
            <a:r>
              <a:rPr lang="ko-KR" altLang="en-US" err="1"/>
              <a:t>라그</a:t>
            </a:r>
            <a:r>
              <a:rPr lang="ko-KR" altLang="en-US"/>
              <a:t> 이            </a:t>
            </a:r>
            <a:r>
              <a:rPr lang="ko-KR" altLang="en-US" err="1"/>
              <a:t>봇기</a:t>
            </a:r>
            <a:r>
              <a:rPr lang="en-US" altLang="ko-KR"/>
              <a:t>, </a:t>
            </a:r>
            <a:r>
              <a:rPr lang="ko-KR" altLang="en-US"/>
              <a:t>가려움</a:t>
            </a:r>
          </a:p>
          <a:p>
            <a:r>
              <a:rPr lang="ko-KR" altLang="en-US"/>
              <a:t>설</a:t>
            </a:r>
            <a:r>
              <a:rPr lang="en-US" altLang="ko-KR"/>
              <a:t>-2</a:t>
            </a:r>
            <a:r>
              <a:rPr lang="ko-KR" altLang="en-US"/>
              <a:t>거             </a:t>
            </a:r>
            <a:r>
              <a:rPr lang="ko-KR" altLang="en-US" err="1"/>
              <a:t>항히스타민제</a:t>
            </a:r>
            <a:endParaRPr lang="ko-KR" altLang="en-US"/>
          </a:p>
          <a:p>
            <a:r>
              <a:rPr lang="ko-KR" altLang="en-US"/>
              <a:t>입원*퇴원일</a:t>
            </a:r>
          </a:p>
          <a:p>
            <a:r>
              <a:rPr lang="ko-KR" altLang="en-US"/>
              <a:t>입원*퇴원일               </a:t>
            </a:r>
            <a:r>
              <a:rPr lang="en-US" altLang="ko-KR"/>
              <a:t>2024-12-20 ~ 2024-11-26</a:t>
            </a:r>
          </a:p>
          <a:p>
            <a:r>
              <a:rPr lang="ko-KR" altLang="en-US"/>
              <a:t>예후 소견              호전 중</a:t>
            </a:r>
          </a:p>
          <a:p>
            <a:r>
              <a:rPr lang="ko-KR" altLang="en-US" err="1"/>
              <a:t>밸비의</a:t>
            </a:r>
            <a:r>
              <a:rPr lang="ko-KR" altLang="en-US"/>
              <a:t> 시항           특이 사항 없음</a:t>
            </a:r>
          </a:p>
          <a:p>
            <a:endParaRPr lang="ko-KR" altLang="en-US"/>
          </a:p>
          <a:p>
            <a:r>
              <a:rPr lang="en-US" altLang="ko-KR"/>
              <a:t>1. [(</a:t>
            </a:r>
            <a:r>
              <a:rPr lang="ko-KR" altLang="en-US"/>
              <a:t>수의사법</a:t>
            </a:r>
            <a:r>
              <a:rPr lang="en-US" altLang="ko-KR"/>
              <a:t>] </a:t>
            </a:r>
            <a:r>
              <a:rPr lang="ko-KR" altLang="en-US"/>
              <a:t>제 </a:t>
            </a:r>
            <a:r>
              <a:rPr lang="en-US" altLang="ko-KR"/>
              <a:t>12</a:t>
            </a:r>
            <a:r>
              <a:rPr lang="ko-KR" altLang="en-US"/>
              <a:t>조 및 같은 법 시행규칙 제 </a:t>
            </a:r>
            <a:r>
              <a:rPr lang="en-US" altLang="ko-KR"/>
              <a:t>9</a:t>
            </a:r>
            <a:r>
              <a:rPr lang="ko-KR" altLang="en-US"/>
              <a:t>조에 따라 위와 같이 증명합니다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en-US" altLang="ko-KR"/>
              <a:t>2. “</a:t>
            </a:r>
            <a:r>
              <a:rPr lang="ko-KR" altLang="en-US"/>
              <a:t>병명</a:t>
            </a:r>
            <a:r>
              <a:rPr lang="en-US" altLang="ko-KR"/>
              <a:t>"</a:t>
            </a:r>
            <a:r>
              <a:rPr lang="ko-KR" altLang="en-US" err="1"/>
              <a:t>란에는</a:t>
            </a:r>
            <a:r>
              <a:rPr lang="ko-KR" altLang="en-US"/>
              <a:t> “임상적 추정</a:t>
            </a:r>
            <a:r>
              <a:rPr lang="en-US" altLang="ko-KR"/>
              <a:t>"</a:t>
            </a:r>
            <a:r>
              <a:rPr lang="ko-KR" altLang="en-US"/>
              <a:t>과 “최종진단</a:t>
            </a:r>
            <a:r>
              <a:rPr lang="en-US" altLang="ko-KR"/>
              <a:t>" </a:t>
            </a:r>
            <a:r>
              <a:rPr lang="ko-KR" altLang="en-US"/>
              <a:t>중 택일하여 </a:t>
            </a:r>
            <a:r>
              <a:rPr lang="en-US" altLang="ko-KR"/>
              <a:t>[ ]</a:t>
            </a:r>
            <a:r>
              <a:rPr lang="ko-KR" altLang="en-US"/>
              <a:t>에  표시를 하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고</a:t>
            </a:r>
            <a:r>
              <a:rPr lang="en-US" altLang="ko-KR"/>
              <a:t>, </a:t>
            </a:r>
            <a:r>
              <a:rPr lang="ko-KR" altLang="en-US" err="1"/>
              <a:t>질병명은</a:t>
            </a:r>
            <a:r>
              <a:rPr lang="ko-KR" altLang="en-US"/>
              <a:t> 한글로 적되 영어로 적을 경우</a:t>
            </a:r>
          </a:p>
          <a:p>
            <a:r>
              <a:rPr lang="ko-KR" altLang="en-US"/>
              <a:t>에는 한글을 함께 적습니다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en-US" altLang="ko-KR"/>
              <a:t>:</a:t>
            </a:r>
          </a:p>
          <a:p>
            <a:endParaRPr lang="en-US" altLang="ko-KR"/>
          </a:p>
          <a:p>
            <a:r>
              <a:rPr lang="ko-KR" altLang="en-US"/>
              <a:t>영상 검사결과는 동물소유자가 다른 동물병원에서 진료를 받은 경 우에 해당 동물병원의 </a:t>
            </a:r>
            <a:r>
              <a:rPr lang="ko-KR" altLang="en-US" err="1"/>
              <a:t>개설자</a:t>
            </a:r>
            <a:r>
              <a:rPr lang="en-US" altLang="ko-KR"/>
              <a:t>(</a:t>
            </a:r>
            <a:r>
              <a:rPr lang="ko-KR" altLang="en-US"/>
              <a:t>수의사</a:t>
            </a:r>
            <a:r>
              <a:rPr lang="en-US" altLang="ko-KR"/>
              <a:t>)</a:t>
            </a:r>
            <a:r>
              <a:rPr lang="ko-KR" altLang="en-US"/>
              <a:t>에게만 직접</a:t>
            </a:r>
          </a:p>
          <a:p>
            <a:r>
              <a:rPr lang="ko-KR" altLang="en-US"/>
              <a:t>제공할 목적으로 동물병원간 정보통신매체로 전달할 수 있습니다</a:t>
            </a:r>
            <a:r>
              <a:rPr lang="en-US" altLang="ko-KR"/>
              <a:t>. </a:t>
            </a:r>
          </a:p>
          <a:p>
            <a:endParaRPr lang="en-US" altLang="ko-KR"/>
          </a:p>
          <a:p>
            <a:r>
              <a:rPr lang="en-US" altLang="ko-KR"/>
              <a:t>2024 </a:t>
            </a:r>
            <a:r>
              <a:rPr lang="ko-KR" altLang="en-US" err="1"/>
              <a:t>브</a:t>
            </a:r>
            <a:r>
              <a:rPr lang="ko-KR" altLang="en-US"/>
              <a:t>        </a:t>
            </a:r>
            <a:r>
              <a:rPr lang="en-US" altLang="ko-KR"/>
              <a:t>06 </a:t>
            </a:r>
            <a:r>
              <a:rPr lang="ko-KR" altLang="en-US"/>
              <a:t>월        </a:t>
            </a:r>
            <a:r>
              <a:rPr lang="en-US" altLang="ko-KR"/>
              <a:t>27 </a:t>
            </a:r>
            <a:r>
              <a:rPr lang="ko-KR" altLang="en-US"/>
              <a:t>월</a:t>
            </a:r>
          </a:p>
          <a:p>
            <a:r>
              <a:rPr lang="ko-KR" altLang="en-US"/>
              <a:t>동물병원 명칭</a:t>
            </a:r>
            <a:r>
              <a:rPr lang="en-US" altLang="ko-KR"/>
              <a:t>: </a:t>
            </a:r>
            <a:r>
              <a:rPr lang="ko-KR" altLang="en-US"/>
              <a:t>사랑 동물병원</a:t>
            </a:r>
          </a:p>
          <a:p>
            <a:endParaRPr lang="ko-KR" altLang="en-US"/>
          </a:p>
          <a:p>
            <a:r>
              <a:rPr lang="ko-KR" altLang="en-US"/>
              <a:t>동물병원 주소</a:t>
            </a:r>
            <a:r>
              <a:rPr lang="en-US" altLang="ko-KR"/>
              <a:t>: </a:t>
            </a:r>
            <a:r>
              <a:rPr lang="ko-KR" altLang="en-US"/>
              <a:t>대구광역시 수성구  </a:t>
            </a:r>
            <a:r>
              <a:rPr lang="en-US" altLang="ko-KR"/>
              <a:t>(</a:t>
            </a:r>
            <a:r>
              <a:rPr lang="ko-KR" altLang="en-US"/>
              <a:t>전화번호    </a:t>
            </a:r>
            <a:r>
              <a:rPr lang="en-US" altLang="ko-KR"/>
              <a:t>010-9749-2879  )</a:t>
            </a:r>
          </a:p>
          <a:p>
            <a:endParaRPr lang="en-US" altLang="ko-KR"/>
          </a:p>
          <a:p>
            <a:r>
              <a:rPr lang="ko-KR" altLang="en-US"/>
              <a:t>수의사 면허번호</a:t>
            </a:r>
            <a:r>
              <a:rPr lang="en-US" altLang="ko-KR"/>
              <a:t>: </a:t>
            </a:r>
            <a:r>
              <a:rPr lang="ko-KR" altLang="en-US"/>
              <a:t>제  </a:t>
            </a:r>
            <a:r>
              <a:rPr lang="en-US" altLang="ko-KR"/>
              <a:t>2018238255 </a:t>
            </a:r>
            <a:r>
              <a:rPr lang="ko-KR" altLang="en-US"/>
              <a:t>호     수의사 성명 이수의</a:t>
            </a:r>
            <a:r>
              <a:rPr lang="en-US" altLang="ko-KR"/>
              <a:t>(</a:t>
            </a:r>
            <a:r>
              <a:rPr lang="ko-KR" altLang="en-US"/>
              <a:t>서명 또는 인</a:t>
            </a:r>
            <a:r>
              <a:rPr lang="en-US" altLang="ko-KR"/>
              <a:t>)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-20859" y="387310"/>
            <a:ext cx="121879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그림자 </a:t>
            </a:r>
            <a:r>
              <a:rPr lang="ko-KR" altLang="en-US" sz="5400" b="0" cap="none" spc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비교</a:t>
            </a:r>
            <a:r>
              <a:rPr lang="en-US" altLang="ko-KR" sz="5400" b="0" cap="none" spc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</a:t>
            </a:r>
            <a:r>
              <a:rPr lang="ko-KR" altLang="en-US" sz="5400" b="0" cap="none" spc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그림자 있는 곳 인식 못함</a:t>
            </a:r>
            <a:endParaRPr lang="en-US" altLang="ko-KR" sz="5400" b="0" cap="none" spc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85560" y="1478280"/>
            <a:ext cx="652272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진단서</a:t>
            </a:r>
          </a:p>
          <a:p>
            <a:endParaRPr lang="ko-KR" altLang="en-US"/>
          </a:p>
          <a:p>
            <a:r>
              <a:rPr lang="ko-KR" altLang="en-US"/>
              <a:t>동물 소유자     성명 박지민</a:t>
            </a:r>
          </a:p>
          <a:p>
            <a:r>
              <a:rPr lang="ko-KR" altLang="en-US" err="1"/>
              <a:t>소부</a:t>
            </a:r>
            <a:endParaRPr lang="ko-KR" altLang="en-US"/>
          </a:p>
          <a:p>
            <a:endParaRPr lang="ko-KR" altLang="en-US"/>
          </a:p>
          <a:p>
            <a:r>
              <a:rPr lang="en-US" altLang="ko-KR"/>
              <a:t>(</a:t>
            </a:r>
            <a:r>
              <a:rPr lang="ko-KR" altLang="en-US"/>
              <a:t>관리인</a:t>
            </a:r>
            <a:r>
              <a:rPr lang="en-US" altLang="ko-KR"/>
              <a:t>)       </a:t>
            </a:r>
            <a:r>
              <a:rPr lang="ko-KR" altLang="en-US"/>
              <a:t>주소 부산광역시 해운대구 </a:t>
            </a:r>
            <a:r>
              <a:rPr lang="ko-KR" altLang="en-US" err="1"/>
              <a:t>해변로</a:t>
            </a:r>
            <a:r>
              <a:rPr lang="ko-KR" altLang="en-US"/>
              <a:t> </a:t>
            </a:r>
            <a:r>
              <a:rPr lang="en-US" altLang="ko-KR"/>
              <a:t>456</a:t>
            </a:r>
          </a:p>
          <a:p>
            <a:r>
              <a:rPr lang="ko-KR" altLang="en-US"/>
              <a:t>사육장소      부산광역시 해운대구 반려동물 센터        명     </a:t>
            </a:r>
          </a:p>
          <a:p>
            <a:endParaRPr lang="ko-KR" altLang="en-US"/>
          </a:p>
          <a:p>
            <a:r>
              <a:rPr lang="ko-KR" altLang="en-US"/>
              <a:t>종류 고양이                 품종 러시안 블루</a:t>
            </a:r>
          </a:p>
          <a:p>
            <a:endParaRPr lang="ko-KR" altLang="en-US"/>
          </a:p>
          <a:p>
            <a:r>
              <a:rPr lang="ko-KR" altLang="en-US"/>
              <a:t>동물명</a:t>
            </a:r>
            <a:r>
              <a:rPr lang="en-US" altLang="ko-KR"/>
              <a:t>(</a:t>
            </a:r>
            <a:r>
              <a:rPr lang="ko-KR" altLang="en-US"/>
              <a:t>동물등록번호</a:t>
            </a:r>
            <a:r>
              <a:rPr lang="en-US" altLang="ko-KR"/>
              <a:t>) </a:t>
            </a:r>
            <a:r>
              <a:rPr lang="ko-KR" altLang="en-US"/>
              <a:t>미니        성별 암컷</a:t>
            </a:r>
          </a:p>
          <a:p>
            <a:r>
              <a:rPr lang="ko-KR" altLang="en-US"/>
              <a:t>물의 표시     </a:t>
            </a:r>
            <a:r>
              <a:rPr lang="en-US" altLang="ko-KR"/>
              <a:t>(987654321098765)                             " </a:t>
            </a:r>
          </a:p>
          <a:p>
            <a:endParaRPr lang="en-US" altLang="ko-KR"/>
          </a:p>
          <a:p>
            <a:r>
              <a:rPr lang="ko-KR" altLang="en-US"/>
              <a:t>연령 </a:t>
            </a:r>
            <a:r>
              <a:rPr lang="en-US" altLang="ko-KR"/>
              <a:t>4</a:t>
            </a:r>
            <a:r>
              <a:rPr lang="ko-KR" altLang="en-US"/>
              <a:t>세                    모색 회색</a:t>
            </a:r>
          </a:p>
          <a:p>
            <a:endParaRPr lang="ko-KR" altLang="en-US"/>
          </a:p>
          <a:p>
            <a:r>
              <a:rPr lang="ko-KR" altLang="en-US"/>
              <a:t>특징 오른쪽 발에 흰 반점 있음</a:t>
            </a:r>
          </a:p>
          <a:p>
            <a:endParaRPr lang="ko-KR" altLang="en-US"/>
          </a:p>
          <a:p>
            <a:r>
              <a:rPr lang="ko-KR" altLang="en-US"/>
              <a:t>은 한글로 적되 영어로 적을 경우</a:t>
            </a:r>
          </a:p>
          <a:p>
            <a:endParaRPr lang="ko-KR" altLang="en-US"/>
          </a:p>
          <a:p>
            <a:r>
              <a:rPr lang="ko-KR" altLang="en-US"/>
              <a:t>원의 </a:t>
            </a:r>
            <a:r>
              <a:rPr lang="ko-KR" altLang="en-US" err="1"/>
              <a:t>개설자</a:t>
            </a:r>
            <a:r>
              <a:rPr lang="en-US" altLang="ko-KR"/>
              <a:t>(</a:t>
            </a:r>
            <a:r>
              <a:rPr lang="ko-KR" altLang="en-US"/>
              <a:t>수의사</a:t>
            </a:r>
            <a:r>
              <a:rPr lang="en-US" altLang="ko-KR"/>
              <a:t>)</a:t>
            </a:r>
            <a:r>
              <a:rPr lang="ko-KR" altLang="en-US"/>
              <a:t>에게만 직접</a:t>
            </a:r>
          </a:p>
          <a:p>
            <a:endParaRPr lang="ko-KR" altLang="en-US"/>
          </a:p>
          <a:p>
            <a:r>
              <a:rPr lang="en-US" altLang="ko-KR"/>
              <a:t>09</a:t>
            </a:r>
            <a:r>
              <a:rPr lang="ko-KR" altLang="en-US"/>
              <a:t>월             </a:t>
            </a:r>
            <a:r>
              <a:rPr lang="en-US" altLang="ko-KR"/>
              <a:t>14</a:t>
            </a:r>
            <a:r>
              <a:rPr lang="ko-KR" altLang="en-US"/>
              <a:t>월</a:t>
            </a:r>
          </a:p>
          <a:p>
            <a:endParaRPr lang="ko-KR" altLang="en-US"/>
          </a:p>
          <a:p>
            <a:r>
              <a:rPr lang="en-US" altLang="ko-KR"/>
              <a:t>051-1234-5678)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072" y="7000262"/>
            <a:ext cx="4629796" cy="621116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382" y="7000262"/>
            <a:ext cx="4686954" cy="623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834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 ExtraBold">
      <a:majorFont>
        <a:latin typeface="Montserrat Black"/>
        <a:ea typeface="Pretendard ExtraBold"/>
        <a:cs typeface=""/>
      </a:majorFont>
      <a:minorFont>
        <a:latin typeface="Montserrat SemiBol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2901</TotalTime>
  <Words>1860</Words>
  <Application>Microsoft Office PowerPoint</Application>
  <PresentationFormat>와이드스크린</PresentationFormat>
  <Paragraphs>398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1" baseType="lpstr">
      <vt:lpstr>Montserrat Black</vt:lpstr>
      <vt:lpstr>Montserrat SemiBold</vt:lpstr>
      <vt:lpstr>Pretendard</vt:lpstr>
      <vt:lpstr>Pretendard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Min.K.H</cp:lastModifiedBy>
  <cp:revision>172</cp:revision>
  <dcterms:created xsi:type="dcterms:W3CDTF">2021-10-22T06:13:27Z</dcterms:created>
  <dcterms:modified xsi:type="dcterms:W3CDTF">2024-10-08T05:27:59Z</dcterms:modified>
</cp:coreProperties>
</file>

<file path=docProps/thumbnail.jpeg>
</file>